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2"/>
  </p:notesMasterIdLst>
  <p:sldIdLst>
    <p:sldId id="256" r:id="rId2"/>
    <p:sldId id="257" r:id="rId3"/>
    <p:sldId id="267" r:id="rId4"/>
    <p:sldId id="268" r:id="rId5"/>
    <p:sldId id="280" r:id="rId6"/>
    <p:sldId id="270" r:id="rId7"/>
    <p:sldId id="258" r:id="rId8"/>
    <p:sldId id="281" r:id="rId9"/>
    <p:sldId id="275" r:id="rId10"/>
    <p:sldId id="273" r:id="rId11"/>
    <p:sldId id="265" r:id="rId12"/>
    <p:sldId id="260" r:id="rId13"/>
    <p:sldId id="262" r:id="rId14"/>
    <p:sldId id="276" r:id="rId15"/>
    <p:sldId id="261" r:id="rId16"/>
    <p:sldId id="272" r:id="rId17"/>
    <p:sldId id="277" r:id="rId18"/>
    <p:sldId id="279" r:id="rId19"/>
    <p:sldId id="278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EE9BB0-95AE-4C23-BFF1-117620D0BDB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84FF6D-4FF1-4D60-BDC0-66C41D41A8D6}">
      <dgm:prSet/>
      <dgm:spPr/>
      <dgm:t>
        <a:bodyPr/>
        <a:lstStyle/>
        <a:p>
          <a:r>
            <a:rPr lang="en-US"/>
            <a:t>Early technology had no confidentiality or integrity</a:t>
          </a:r>
        </a:p>
      </dgm:t>
    </dgm:pt>
    <dgm:pt modelId="{48419363-C3EE-42EA-9BD4-3C74BE172E6A}" type="parTrans" cxnId="{E16CB71B-A701-48C4-B2C5-1722FAEF259E}">
      <dgm:prSet/>
      <dgm:spPr/>
      <dgm:t>
        <a:bodyPr/>
        <a:lstStyle/>
        <a:p>
          <a:endParaRPr lang="en-US"/>
        </a:p>
      </dgm:t>
    </dgm:pt>
    <dgm:pt modelId="{0CD4DE27-7FB4-477F-80D7-9ED822506287}" type="sibTrans" cxnId="{E16CB71B-A701-48C4-B2C5-1722FAEF259E}">
      <dgm:prSet/>
      <dgm:spPr/>
      <dgm:t>
        <a:bodyPr/>
        <a:lstStyle/>
        <a:p>
          <a:endParaRPr lang="en-US"/>
        </a:p>
      </dgm:t>
    </dgm:pt>
    <dgm:pt modelId="{7F05D41B-8FCF-4612-8CEE-D0FC75AA8AB3}">
      <dgm:prSet/>
      <dgm:spPr/>
      <dgm:t>
        <a:bodyPr/>
        <a:lstStyle/>
        <a:p>
          <a:r>
            <a:rPr lang="en-US" dirty="0"/>
            <a:t>Telnet and FTP transmit username and passwords in cleartext</a:t>
          </a:r>
        </a:p>
      </dgm:t>
    </dgm:pt>
    <dgm:pt modelId="{5E7CED59-A97F-4788-BF01-2739EA5432DF}" type="parTrans" cxnId="{272F6FEB-B5F6-4162-91A3-6EE0890A16D1}">
      <dgm:prSet/>
      <dgm:spPr/>
      <dgm:t>
        <a:bodyPr/>
        <a:lstStyle/>
        <a:p>
          <a:endParaRPr lang="en-US"/>
        </a:p>
      </dgm:t>
    </dgm:pt>
    <dgm:pt modelId="{917612AF-9622-4AD3-80BF-3DAA978AC11C}" type="sibTrans" cxnId="{272F6FEB-B5F6-4162-91A3-6EE0890A16D1}">
      <dgm:prSet/>
      <dgm:spPr/>
      <dgm:t>
        <a:bodyPr/>
        <a:lstStyle/>
        <a:p>
          <a:endParaRPr lang="en-US"/>
        </a:p>
      </dgm:t>
    </dgm:pt>
    <dgm:pt modelId="{48606023-A43C-43D3-95A6-706B5F2315E5}">
      <dgm:prSet/>
      <dgm:spPr/>
      <dgm:t>
        <a:bodyPr/>
        <a:lstStyle/>
        <a:p>
          <a:r>
            <a:rPr lang="en-US"/>
            <a:t>This makes them vulnerable to:</a:t>
          </a:r>
        </a:p>
      </dgm:t>
    </dgm:pt>
    <dgm:pt modelId="{BC537328-4D19-4B98-89C4-1046A167D5A2}" type="parTrans" cxnId="{0646FF3E-DA20-484E-8B5B-234A8547A5B4}">
      <dgm:prSet/>
      <dgm:spPr/>
      <dgm:t>
        <a:bodyPr/>
        <a:lstStyle/>
        <a:p>
          <a:endParaRPr lang="en-US"/>
        </a:p>
      </dgm:t>
    </dgm:pt>
    <dgm:pt modelId="{E073152A-5250-48B0-9055-1C3897D1B4F2}" type="sibTrans" cxnId="{0646FF3E-DA20-484E-8B5B-234A8547A5B4}">
      <dgm:prSet/>
      <dgm:spPr/>
      <dgm:t>
        <a:bodyPr/>
        <a:lstStyle/>
        <a:p>
          <a:endParaRPr lang="en-US"/>
        </a:p>
      </dgm:t>
    </dgm:pt>
    <dgm:pt modelId="{C5A7DFBA-7140-44C5-91F5-E26947D302ED}">
      <dgm:prSet/>
      <dgm:spPr/>
      <dgm:t>
        <a:bodyPr/>
        <a:lstStyle/>
        <a:p>
          <a:r>
            <a:rPr lang="en-US" dirty="0"/>
            <a:t>IP Spoofing (similar to earlier – you just give a fake IP address over full fake gateway)</a:t>
          </a:r>
        </a:p>
      </dgm:t>
    </dgm:pt>
    <dgm:pt modelId="{1FDF381D-97B0-4351-8788-83FA1D0B284D}" type="parTrans" cxnId="{F8170A54-8579-4AA7-B763-F26A785F3315}">
      <dgm:prSet/>
      <dgm:spPr/>
      <dgm:t>
        <a:bodyPr/>
        <a:lstStyle/>
        <a:p>
          <a:endParaRPr lang="en-US"/>
        </a:p>
      </dgm:t>
    </dgm:pt>
    <dgm:pt modelId="{12506345-9D74-4534-8B2A-19B0CF22363F}" type="sibTrans" cxnId="{F8170A54-8579-4AA7-B763-F26A785F3315}">
      <dgm:prSet/>
      <dgm:spPr/>
      <dgm:t>
        <a:bodyPr/>
        <a:lstStyle/>
        <a:p>
          <a:endParaRPr lang="en-US"/>
        </a:p>
      </dgm:t>
    </dgm:pt>
    <dgm:pt modelId="{4435BCD5-682F-444E-B9AD-79B5607D1302}">
      <dgm:prSet/>
      <dgm:spPr/>
      <dgm:t>
        <a:bodyPr/>
        <a:lstStyle/>
        <a:p>
          <a:r>
            <a:rPr lang="en-US" dirty="0"/>
            <a:t>Man in the Middle (MitM, setup fake gateway)</a:t>
          </a:r>
        </a:p>
      </dgm:t>
    </dgm:pt>
    <dgm:pt modelId="{6218133D-32F1-475C-ABE3-D063C5BA183F}" type="parTrans" cxnId="{6FC29F21-F471-4DA0-B8E9-A2C45EB43FD2}">
      <dgm:prSet/>
      <dgm:spPr/>
      <dgm:t>
        <a:bodyPr/>
        <a:lstStyle/>
        <a:p>
          <a:endParaRPr lang="en-US"/>
        </a:p>
      </dgm:t>
    </dgm:pt>
    <dgm:pt modelId="{04086F20-AD5D-4700-B919-55345FB20E5A}" type="sibTrans" cxnId="{6FC29F21-F471-4DA0-B8E9-A2C45EB43FD2}">
      <dgm:prSet/>
      <dgm:spPr/>
      <dgm:t>
        <a:bodyPr/>
        <a:lstStyle/>
        <a:p>
          <a:endParaRPr lang="en-US"/>
        </a:p>
      </dgm:t>
    </dgm:pt>
    <dgm:pt modelId="{157F3B22-0E1E-42E0-9DA4-DB12F9035EEF}">
      <dgm:prSet/>
      <dgm:spPr/>
      <dgm:t>
        <a:bodyPr/>
        <a:lstStyle/>
        <a:p>
          <a:r>
            <a:rPr lang="en-US" dirty="0"/>
            <a:t>Eavesdropping (sniff traffic to find info)</a:t>
          </a:r>
        </a:p>
      </dgm:t>
    </dgm:pt>
    <dgm:pt modelId="{D6DD677A-2091-481C-9E69-FBF4AD23D987}" type="parTrans" cxnId="{9FF81CDA-8B0E-4C90-8902-B7AC9C581663}">
      <dgm:prSet/>
      <dgm:spPr/>
      <dgm:t>
        <a:bodyPr/>
        <a:lstStyle/>
        <a:p>
          <a:endParaRPr lang="en-US"/>
        </a:p>
      </dgm:t>
    </dgm:pt>
    <dgm:pt modelId="{5FC770C0-BBEF-4250-BE21-A260250D6D54}" type="sibTrans" cxnId="{9FF81CDA-8B0E-4C90-8902-B7AC9C581663}">
      <dgm:prSet/>
      <dgm:spPr/>
      <dgm:t>
        <a:bodyPr/>
        <a:lstStyle/>
        <a:p>
          <a:endParaRPr lang="en-US"/>
        </a:p>
      </dgm:t>
    </dgm:pt>
    <dgm:pt modelId="{6343EA0C-304A-474E-BD30-03FD38FAF07D}">
      <dgm:prSet/>
      <dgm:spPr/>
      <dgm:t>
        <a:bodyPr/>
        <a:lstStyle/>
        <a:p>
          <a:r>
            <a:rPr lang="en-US" dirty="0"/>
            <a:t>SSH prevents this with:</a:t>
          </a:r>
        </a:p>
      </dgm:t>
    </dgm:pt>
    <dgm:pt modelId="{0FBF38B4-E554-4C9A-89A9-E0A0E4FE17BA}" type="parTrans" cxnId="{F876DF54-5802-4467-AE65-8227B8CC076E}">
      <dgm:prSet/>
      <dgm:spPr/>
      <dgm:t>
        <a:bodyPr/>
        <a:lstStyle/>
        <a:p>
          <a:endParaRPr lang="en-US"/>
        </a:p>
      </dgm:t>
    </dgm:pt>
    <dgm:pt modelId="{FFE1D532-AF3F-4D58-ADF0-F77B26573255}" type="sibTrans" cxnId="{F876DF54-5802-4467-AE65-8227B8CC076E}">
      <dgm:prSet/>
      <dgm:spPr/>
      <dgm:t>
        <a:bodyPr/>
        <a:lstStyle/>
        <a:p>
          <a:endParaRPr lang="en-US"/>
        </a:p>
      </dgm:t>
    </dgm:pt>
    <dgm:pt modelId="{30267FCA-D229-424F-8EB1-D6C3A0ADF2AB}">
      <dgm:prSet/>
      <dgm:spPr/>
      <dgm:t>
        <a:bodyPr/>
        <a:lstStyle/>
        <a:p>
          <a:r>
            <a:rPr lang="en-US"/>
            <a:t>Data Encryption (confidence)</a:t>
          </a:r>
        </a:p>
      </dgm:t>
    </dgm:pt>
    <dgm:pt modelId="{4CD0749B-4741-40E4-8461-6ADDA462CB2B}" type="parTrans" cxnId="{91B059DB-39B8-452B-82BE-3E4879B36FCA}">
      <dgm:prSet/>
      <dgm:spPr/>
      <dgm:t>
        <a:bodyPr/>
        <a:lstStyle/>
        <a:p>
          <a:endParaRPr lang="en-US"/>
        </a:p>
      </dgm:t>
    </dgm:pt>
    <dgm:pt modelId="{6CFEC9B7-EA99-4BD4-9083-C37194BFF6D5}" type="sibTrans" cxnId="{91B059DB-39B8-452B-82BE-3E4879B36FCA}">
      <dgm:prSet/>
      <dgm:spPr/>
      <dgm:t>
        <a:bodyPr/>
        <a:lstStyle/>
        <a:p>
          <a:endParaRPr lang="en-US"/>
        </a:p>
      </dgm:t>
    </dgm:pt>
    <dgm:pt modelId="{686652BE-0B2F-488B-B110-726D9F2A0A34}">
      <dgm:prSet/>
      <dgm:spPr/>
      <dgm:t>
        <a:bodyPr/>
        <a:lstStyle/>
        <a:p>
          <a:r>
            <a:rPr lang="en-US"/>
            <a:t>Host/Client-based authentication</a:t>
          </a:r>
        </a:p>
      </dgm:t>
    </dgm:pt>
    <dgm:pt modelId="{DF016F5E-9CE1-4903-A206-68D5512C3A14}" type="parTrans" cxnId="{E277893F-5355-47D9-9A1C-F9581D9E1E91}">
      <dgm:prSet/>
      <dgm:spPr/>
      <dgm:t>
        <a:bodyPr/>
        <a:lstStyle/>
        <a:p>
          <a:endParaRPr lang="en-US"/>
        </a:p>
      </dgm:t>
    </dgm:pt>
    <dgm:pt modelId="{594DA0F6-5626-4D78-9385-DB06F8C1D318}" type="sibTrans" cxnId="{E277893F-5355-47D9-9A1C-F9581D9E1E91}">
      <dgm:prSet/>
      <dgm:spPr/>
      <dgm:t>
        <a:bodyPr/>
        <a:lstStyle/>
        <a:p>
          <a:endParaRPr lang="en-US"/>
        </a:p>
      </dgm:t>
    </dgm:pt>
    <dgm:pt modelId="{34BB9BF7-5C9C-4D29-BF7D-054EC029B2BB}">
      <dgm:prSet/>
      <dgm:spPr/>
      <dgm:t>
        <a:bodyPr/>
        <a:lstStyle/>
        <a:p>
          <a:r>
            <a:rPr lang="en-US" dirty="0"/>
            <a:t>Hash (table) based address matching (MAC/IP) (integrity)</a:t>
          </a:r>
        </a:p>
      </dgm:t>
    </dgm:pt>
    <dgm:pt modelId="{9E13F894-CE0A-413D-861F-3FF8C4521EE3}" type="parTrans" cxnId="{C8D104B1-C9EF-4A31-9B59-9FA3FCF0EF91}">
      <dgm:prSet/>
      <dgm:spPr/>
      <dgm:t>
        <a:bodyPr/>
        <a:lstStyle/>
        <a:p>
          <a:endParaRPr lang="en-US"/>
        </a:p>
      </dgm:t>
    </dgm:pt>
    <dgm:pt modelId="{36D7209B-31CA-40C2-B71E-9A44504EB057}" type="sibTrans" cxnId="{C8D104B1-C9EF-4A31-9B59-9FA3FCF0EF91}">
      <dgm:prSet/>
      <dgm:spPr/>
      <dgm:t>
        <a:bodyPr/>
        <a:lstStyle/>
        <a:p>
          <a:endParaRPr lang="en-US"/>
        </a:p>
      </dgm:t>
    </dgm:pt>
    <dgm:pt modelId="{167A4052-08D3-4F10-92CE-67E86888B692}">
      <dgm:prSet/>
      <dgm:spPr/>
      <dgm:t>
        <a:bodyPr/>
        <a:lstStyle/>
        <a:p>
          <a:r>
            <a:rPr lang="en-US" dirty="0"/>
            <a:t>Older encryption models added encryption but no integrity</a:t>
          </a:r>
        </a:p>
      </dgm:t>
    </dgm:pt>
    <dgm:pt modelId="{C981028C-3893-426C-BD85-13828A7D87B1}" type="parTrans" cxnId="{7E20F113-74CB-4AEE-9294-E38C1F659D49}">
      <dgm:prSet/>
      <dgm:spPr/>
      <dgm:t>
        <a:bodyPr/>
        <a:lstStyle/>
        <a:p>
          <a:endParaRPr lang="en-US"/>
        </a:p>
      </dgm:t>
    </dgm:pt>
    <dgm:pt modelId="{A7AECC09-117B-402E-BC8F-2B50B47BBF60}" type="sibTrans" cxnId="{7E20F113-74CB-4AEE-9294-E38C1F659D49}">
      <dgm:prSet/>
      <dgm:spPr/>
      <dgm:t>
        <a:bodyPr/>
        <a:lstStyle/>
        <a:p>
          <a:endParaRPr lang="en-US"/>
        </a:p>
      </dgm:t>
    </dgm:pt>
    <dgm:pt modelId="{2A55B204-957B-4E6A-A5CE-CA2D344E895E}">
      <dgm:prSet/>
      <dgm:spPr/>
      <dgm:t>
        <a:bodyPr/>
        <a:lstStyle/>
        <a:p>
          <a:r>
            <a:rPr lang="en-US" dirty="0"/>
            <a:t>Still some MitM</a:t>
          </a:r>
        </a:p>
      </dgm:t>
    </dgm:pt>
    <dgm:pt modelId="{81B1E721-06E1-4BE6-BC03-B410DB4B82B5}" type="parTrans" cxnId="{1ED7D9B6-45A8-4E0F-ACDF-DA90D192DBCF}">
      <dgm:prSet/>
      <dgm:spPr/>
      <dgm:t>
        <a:bodyPr/>
        <a:lstStyle/>
        <a:p>
          <a:endParaRPr lang="en-US"/>
        </a:p>
      </dgm:t>
    </dgm:pt>
    <dgm:pt modelId="{B07E6D19-6008-4305-B0F8-A86C85702C84}" type="sibTrans" cxnId="{1ED7D9B6-45A8-4E0F-ACDF-DA90D192DBCF}">
      <dgm:prSet/>
      <dgm:spPr/>
      <dgm:t>
        <a:bodyPr/>
        <a:lstStyle/>
        <a:p>
          <a:endParaRPr lang="en-US"/>
        </a:p>
      </dgm:t>
    </dgm:pt>
    <dgm:pt modelId="{07650520-0FAD-4900-9B1F-B37BA0A4BA1D}" type="pres">
      <dgm:prSet presAssocID="{A2EE9BB0-95AE-4C23-BFF1-117620D0BDB8}" presName="Name0" presStyleCnt="0">
        <dgm:presLayoutVars>
          <dgm:dir/>
          <dgm:animLvl val="lvl"/>
          <dgm:resizeHandles val="exact"/>
        </dgm:presLayoutVars>
      </dgm:prSet>
      <dgm:spPr/>
    </dgm:pt>
    <dgm:pt modelId="{1E1BBD70-467F-4129-AB9F-BCC68386BE73}" type="pres">
      <dgm:prSet presAssocID="{2384FF6D-4FF1-4D60-BDC0-66C41D41A8D6}" presName="composite" presStyleCnt="0"/>
      <dgm:spPr/>
    </dgm:pt>
    <dgm:pt modelId="{3F785DFF-DAA8-471E-91F3-CF3E3BB8B485}" type="pres">
      <dgm:prSet presAssocID="{2384FF6D-4FF1-4D60-BDC0-66C41D41A8D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299483-7C8A-4504-BC6B-E2220A269FCF}" type="pres">
      <dgm:prSet presAssocID="{2384FF6D-4FF1-4D60-BDC0-66C41D41A8D6}" presName="desTx" presStyleLbl="alignAccFollowNode1" presStyleIdx="0" presStyleCnt="3">
        <dgm:presLayoutVars>
          <dgm:bulletEnabled val="1"/>
        </dgm:presLayoutVars>
      </dgm:prSet>
      <dgm:spPr/>
    </dgm:pt>
    <dgm:pt modelId="{DB8395DF-7808-4E12-9E0E-48880E028E1F}" type="pres">
      <dgm:prSet presAssocID="{0CD4DE27-7FB4-477F-80D7-9ED822506287}" presName="space" presStyleCnt="0"/>
      <dgm:spPr/>
    </dgm:pt>
    <dgm:pt modelId="{E84105F2-4887-4856-95F5-7A6000CAEF91}" type="pres">
      <dgm:prSet presAssocID="{48606023-A43C-43D3-95A6-706B5F2315E5}" presName="composite" presStyleCnt="0"/>
      <dgm:spPr/>
    </dgm:pt>
    <dgm:pt modelId="{B3746316-028A-412A-93C0-5C7FD49D629B}" type="pres">
      <dgm:prSet presAssocID="{48606023-A43C-43D3-95A6-706B5F2315E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E3E89B7-3EB8-43D8-9450-58ADBB368C47}" type="pres">
      <dgm:prSet presAssocID="{48606023-A43C-43D3-95A6-706B5F2315E5}" presName="desTx" presStyleLbl="alignAccFollowNode1" presStyleIdx="1" presStyleCnt="3">
        <dgm:presLayoutVars>
          <dgm:bulletEnabled val="1"/>
        </dgm:presLayoutVars>
      </dgm:prSet>
      <dgm:spPr/>
    </dgm:pt>
    <dgm:pt modelId="{CFBE051C-1965-4A64-8052-E31A490D658F}" type="pres">
      <dgm:prSet presAssocID="{E073152A-5250-48B0-9055-1C3897D1B4F2}" presName="space" presStyleCnt="0"/>
      <dgm:spPr/>
    </dgm:pt>
    <dgm:pt modelId="{1F0B8B10-8AF3-4081-98A0-439C66CA81D7}" type="pres">
      <dgm:prSet presAssocID="{6343EA0C-304A-474E-BD30-03FD38FAF07D}" presName="composite" presStyleCnt="0"/>
      <dgm:spPr/>
    </dgm:pt>
    <dgm:pt modelId="{8F38EF35-C526-4120-9C9B-B6AD7360A652}" type="pres">
      <dgm:prSet presAssocID="{6343EA0C-304A-474E-BD30-03FD38FAF07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7641CCA-CF1F-4D66-A18F-E8DD38C9F1E4}" type="pres">
      <dgm:prSet presAssocID="{6343EA0C-304A-474E-BD30-03FD38FAF07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B75520F-3E1C-4C11-8D22-3C2BB42F7951}" type="presOf" srcId="{167A4052-08D3-4F10-92CE-67E86888B692}" destId="{90299483-7C8A-4504-BC6B-E2220A269FCF}" srcOrd="0" destOrd="1" presId="urn:microsoft.com/office/officeart/2005/8/layout/hList1"/>
    <dgm:cxn modelId="{7E20F113-74CB-4AEE-9294-E38C1F659D49}" srcId="{2384FF6D-4FF1-4D60-BDC0-66C41D41A8D6}" destId="{167A4052-08D3-4F10-92CE-67E86888B692}" srcOrd="1" destOrd="0" parTransId="{C981028C-3893-426C-BD85-13828A7D87B1}" sibTransId="{A7AECC09-117B-402E-BC8F-2B50B47BBF60}"/>
    <dgm:cxn modelId="{E16CB71B-A701-48C4-B2C5-1722FAEF259E}" srcId="{A2EE9BB0-95AE-4C23-BFF1-117620D0BDB8}" destId="{2384FF6D-4FF1-4D60-BDC0-66C41D41A8D6}" srcOrd="0" destOrd="0" parTransId="{48419363-C3EE-42EA-9BD4-3C74BE172E6A}" sibTransId="{0CD4DE27-7FB4-477F-80D7-9ED822506287}"/>
    <dgm:cxn modelId="{741FE61D-1D05-4C6A-9B4D-18A2F46DC58B}" type="presOf" srcId="{7F05D41B-8FCF-4612-8CEE-D0FC75AA8AB3}" destId="{90299483-7C8A-4504-BC6B-E2220A269FCF}" srcOrd="0" destOrd="0" presId="urn:microsoft.com/office/officeart/2005/8/layout/hList1"/>
    <dgm:cxn modelId="{6FC29F21-F471-4DA0-B8E9-A2C45EB43FD2}" srcId="{48606023-A43C-43D3-95A6-706B5F2315E5}" destId="{4435BCD5-682F-444E-B9AD-79B5607D1302}" srcOrd="1" destOrd="0" parTransId="{6218133D-32F1-475C-ABE3-D063C5BA183F}" sibTransId="{04086F20-AD5D-4700-B919-55345FB20E5A}"/>
    <dgm:cxn modelId="{B3137F26-D909-4C06-9093-B3B41F878546}" type="presOf" srcId="{C5A7DFBA-7140-44C5-91F5-E26947D302ED}" destId="{7E3E89B7-3EB8-43D8-9450-58ADBB368C47}" srcOrd="0" destOrd="0" presId="urn:microsoft.com/office/officeart/2005/8/layout/hList1"/>
    <dgm:cxn modelId="{38882335-D1EB-4E8F-B236-74611ED779AB}" type="presOf" srcId="{48606023-A43C-43D3-95A6-706B5F2315E5}" destId="{B3746316-028A-412A-93C0-5C7FD49D629B}" srcOrd="0" destOrd="0" presId="urn:microsoft.com/office/officeart/2005/8/layout/hList1"/>
    <dgm:cxn modelId="{0646FF3E-DA20-484E-8B5B-234A8547A5B4}" srcId="{A2EE9BB0-95AE-4C23-BFF1-117620D0BDB8}" destId="{48606023-A43C-43D3-95A6-706B5F2315E5}" srcOrd="1" destOrd="0" parTransId="{BC537328-4D19-4B98-89C4-1046A167D5A2}" sibTransId="{E073152A-5250-48B0-9055-1C3897D1B4F2}"/>
    <dgm:cxn modelId="{E277893F-5355-47D9-9A1C-F9581D9E1E91}" srcId="{6343EA0C-304A-474E-BD30-03FD38FAF07D}" destId="{686652BE-0B2F-488B-B110-726D9F2A0A34}" srcOrd="1" destOrd="0" parTransId="{DF016F5E-9CE1-4903-A206-68D5512C3A14}" sibTransId="{594DA0F6-5626-4D78-9385-DB06F8C1D318}"/>
    <dgm:cxn modelId="{D1DCF948-D394-4517-A9B8-551F68787ABB}" type="presOf" srcId="{686652BE-0B2F-488B-B110-726D9F2A0A34}" destId="{77641CCA-CF1F-4D66-A18F-E8DD38C9F1E4}" srcOrd="0" destOrd="1" presId="urn:microsoft.com/office/officeart/2005/8/layout/hList1"/>
    <dgm:cxn modelId="{FC947649-4682-44F0-A42F-AC4E6EEC6263}" type="presOf" srcId="{157F3B22-0E1E-42E0-9DA4-DB12F9035EEF}" destId="{7E3E89B7-3EB8-43D8-9450-58ADBB368C47}" srcOrd="0" destOrd="2" presId="urn:microsoft.com/office/officeart/2005/8/layout/hList1"/>
    <dgm:cxn modelId="{42FC634C-CBF4-4478-8C5E-C12BF9B10EE6}" type="presOf" srcId="{6343EA0C-304A-474E-BD30-03FD38FAF07D}" destId="{8F38EF35-C526-4120-9C9B-B6AD7360A652}" srcOrd="0" destOrd="0" presId="urn:microsoft.com/office/officeart/2005/8/layout/hList1"/>
    <dgm:cxn modelId="{FF57B550-3056-4EEE-ABA4-204D35692B18}" type="presOf" srcId="{2384FF6D-4FF1-4D60-BDC0-66C41D41A8D6}" destId="{3F785DFF-DAA8-471E-91F3-CF3E3BB8B485}" srcOrd="0" destOrd="0" presId="urn:microsoft.com/office/officeart/2005/8/layout/hList1"/>
    <dgm:cxn modelId="{F8170A54-8579-4AA7-B763-F26A785F3315}" srcId="{48606023-A43C-43D3-95A6-706B5F2315E5}" destId="{C5A7DFBA-7140-44C5-91F5-E26947D302ED}" srcOrd="0" destOrd="0" parTransId="{1FDF381D-97B0-4351-8788-83FA1D0B284D}" sibTransId="{12506345-9D74-4534-8B2A-19B0CF22363F}"/>
    <dgm:cxn modelId="{F876DF54-5802-4467-AE65-8227B8CC076E}" srcId="{A2EE9BB0-95AE-4C23-BFF1-117620D0BDB8}" destId="{6343EA0C-304A-474E-BD30-03FD38FAF07D}" srcOrd="2" destOrd="0" parTransId="{0FBF38B4-E554-4C9A-89A9-E0A0E4FE17BA}" sibTransId="{FFE1D532-AF3F-4D58-ADF0-F77B26573255}"/>
    <dgm:cxn modelId="{C4B15B59-A15E-4560-AFF2-D6D98F50C614}" type="presOf" srcId="{2A55B204-957B-4E6A-A5CE-CA2D344E895E}" destId="{77641CCA-CF1F-4D66-A18F-E8DD38C9F1E4}" srcOrd="0" destOrd="3" presId="urn:microsoft.com/office/officeart/2005/8/layout/hList1"/>
    <dgm:cxn modelId="{3124CBA3-CF20-477B-84A1-44996E6876F5}" type="presOf" srcId="{4435BCD5-682F-444E-B9AD-79B5607D1302}" destId="{7E3E89B7-3EB8-43D8-9450-58ADBB368C47}" srcOrd="0" destOrd="1" presId="urn:microsoft.com/office/officeart/2005/8/layout/hList1"/>
    <dgm:cxn modelId="{D0B574A9-7A5B-496D-A17B-D45259694360}" type="presOf" srcId="{34BB9BF7-5C9C-4D29-BF7D-054EC029B2BB}" destId="{77641CCA-CF1F-4D66-A18F-E8DD38C9F1E4}" srcOrd="0" destOrd="2" presId="urn:microsoft.com/office/officeart/2005/8/layout/hList1"/>
    <dgm:cxn modelId="{C8D104B1-C9EF-4A31-9B59-9FA3FCF0EF91}" srcId="{6343EA0C-304A-474E-BD30-03FD38FAF07D}" destId="{34BB9BF7-5C9C-4D29-BF7D-054EC029B2BB}" srcOrd="2" destOrd="0" parTransId="{9E13F894-CE0A-413D-861F-3FF8C4521EE3}" sibTransId="{36D7209B-31CA-40C2-B71E-9A44504EB057}"/>
    <dgm:cxn modelId="{1ED7D9B6-45A8-4E0F-ACDF-DA90D192DBCF}" srcId="{6343EA0C-304A-474E-BD30-03FD38FAF07D}" destId="{2A55B204-957B-4E6A-A5CE-CA2D344E895E}" srcOrd="3" destOrd="0" parTransId="{81B1E721-06E1-4BE6-BC03-B410DB4B82B5}" sibTransId="{B07E6D19-6008-4305-B0F8-A86C85702C84}"/>
    <dgm:cxn modelId="{9FF81CDA-8B0E-4C90-8902-B7AC9C581663}" srcId="{48606023-A43C-43D3-95A6-706B5F2315E5}" destId="{157F3B22-0E1E-42E0-9DA4-DB12F9035EEF}" srcOrd="2" destOrd="0" parTransId="{D6DD677A-2091-481C-9E69-FBF4AD23D987}" sibTransId="{5FC770C0-BBEF-4250-BE21-A260250D6D54}"/>
    <dgm:cxn modelId="{91B059DB-39B8-452B-82BE-3E4879B36FCA}" srcId="{6343EA0C-304A-474E-BD30-03FD38FAF07D}" destId="{30267FCA-D229-424F-8EB1-D6C3A0ADF2AB}" srcOrd="0" destOrd="0" parTransId="{4CD0749B-4741-40E4-8461-6ADDA462CB2B}" sibTransId="{6CFEC9B7-EA99-4BD4-9083-C37194BFF6D5}"/>
    <dgm:cxn modelId="{272F6FEB-B5F6-4162-91A3-6EE0890A16D1}" srcId="{2384FF6D-4FF1-4D60-BDC0-66C41D41A8D6}" destId="{7F05D41B-8FCF-4612-8CEE-D0FC75AA8AB3}" srcOrd="0" destOrd="0" parTransId="{5E7CED59-A97F-4788-BF01-2739EA5432DF}" sibTransId="{917612AF-9622-4AD3-80BF-3DAA978AC11C}"/>
    <dgm:cxn modelId="{F57CEBF9-4D55-4821-A915-7827D4DE4D64}" type="presOf" srcId="{30267FCA-D229-424F-8EB1-D6C3A0ADF2AB}" destId="{77641CCA-CF1F-4D66-A18F-E8DD38C9F1E4}" srcOrd="0" destOrd="0" presId="urn:microsoft.com/office/officeart/2005/8/layout/hList1"/>
    <dgm:cxn modelId="{309F3AFD-F63E-46FC-8556-7C992D620609}" type="presOf" srcId="{A2EE9BB0-95AE-4C23-BFF1-117620D0BDB8}" destId="{07650520-0FAD-4900-9B1F-B37BA0A4BA1D}" srcOrd="0" destOrd="0" presId="urn:microsoft.com/office/officeart/2005/8/layout/hList1"/>
    <dgm:cxn modelId="{215407FF-A7DF-4AD3-B6BB-9C8B05A001E1}" type="presParOf" srcId="{07650520-0FAD-4900-9B1F-B37BA0A4BA1D}" destId="{1E1BBD70-467F-4129-AB9F-BCC68386BE73}" srcOrd="0" destOrd="0" presId="urn:microsoft.com/office/officeart/2005/8/layout/hList1"/>
    <dgm:cxn modelId="{03D268DE-DF27-4650-8DEC-3FB682BFB31D}" type="presParOf" srcId="{1E1BBD70-467F-4129-AB9F-BCC68386BE73}" destId="{3F785DFF-DAA8-471E-91F3-CF3E3BB8B485}" srcOrd="0" destOrd="0" presId="urn:microsoft.com/office/officeart/2005/8/layout/hList1"/>
    <dgm:cxn modelId="{527F213B-E922-478B-903A-EF3B554C143F}" type="presParOf" srcId="{1E1BBD70-467F-4129-AB9F-BCC68386BE73}" destId="{90299483-7C8A-4504-BC6B-E2220A269FCF}" srcOrd="1" destOrd="0" presId="urn:microsoft.com/office/officeart/2005/8/layout/hList1"/>
    <dgm:cxn modelId="{FB2201B7-D765-4B73-B423-CF2DD5987618}" type="presParOf" srcId="{07650520-0FAD-4900-9B1F-B37BA0A4BA1D}" destId="{DB8395DF-7808-4E12-9E0E-48880E028E1F}" srcOrd="1" destOrd="0" presId="urn:microsoft.com/office/officeart/2005/8/layout/hList1"/>
    <dgm:cxn modelId="{DFA51439-3F18-49A1-8DA1-B8EF4A70054D}" type="presParOf" srcId="{07650520-0FAD-4900-9B1F-B37BA0A4BA1D}" destId="{E84105F2-4887-4856-95F5-7A6000CAEF91}" srcOrd="2" destOrd="0" presId="urn:microsoft.com/office/officeart/2005/8/layout/hList1"/>
    <dgm:cxn modelId="{EB0BB583-1321-4373-B754-A0422D4987B0}" type="presParOf" srcId="{E84105F2-4887-4856-95F5-7A6000CAEF91}" destId="{B3746316-028A-412A-93C0-5C7FD49D629B}" srcOrd="0" destOrd="0" presId="urn:microsoft.com/office/officeart/2005/8/layout/hList1"/>
    <dgm:cxn modelId="{8FD15A12-F3FC-4E5F-8B75-21E33ACD3093}" type="presParOf" srcId="{E84105F2-4887-4856-95F5-7A6000CAEF91}" destId="{7E3E89B7-3EB8-43D8-9450-58ADBB368C47}" srcOrd="1" destOrd="0" presId="urn:microsoft.com/office/officeart/2005/8/layout/hList1"/>
    <dgm:cxn modelId="{A06F072B-40F2-4E19-8C1B-209F1CDB40B8}" type="presParOf" srcId="{07650520-0FAD-4900-9B1F-B37BA0A4BA1D}" destId="{CFBE051C-1965-4A64-8052-E31A490D658F}" srcOrd="3" destOrd="0" presId="urn:microsoft.com/office/officeart/2005/8/layout/hList1"/>
    <dgm:cxn modelId="{B4074B71-0B63-4CBF-9DB7-0BC1C6A0D30D}" type="presParOf" srcId="{07650520-0FAD-4900-9B1F-B37BA0A4BA1D}" destId="{1F0B8B10-8AF3-4081-98A0-439C66CA81D7}" srcOrd="4" destOrd="0" presId="urn:microsoft.com/office/officeart/2005/8/layout/hList1"/>
    <dgm:cxn modelId="{E95BB215-8196-4115-A69A-D10C793F1A30}" type="presParOf" srcId="{1F0B8B10-8AF3-4081-98A0-439C66CA81D7}" destId="{8F38EF35-C526-4120-9C9B-B6AD7360A652}" srcOrd="0" destOrd="0" presId="urn:microsoft.com/office/officeart/2005/8/layout/hList1"/>
    <dgm:cxn modelId="{CA6C8C1E-C619-4D97-B0A6-05DB8E333FF4}" type="presParOf" srcId="{1F0B8B10-8AF3-4081-98A0-439C66CA81D7}" destId="{77641CCA-CF1F-4D66-A18F-E8DD38C9F1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8F9D9-3286-4832-9BCC-3B93DEDDD069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DD9FFA-68D2-4384-99FD-5D06FE4C664A}">
      <dgm:prSet/>
      <dgm:spPr/>
      <dgm:t>
        <a:bodyPr/>
        <a:lstStyle/>
        <a:p>
          <a:r>
            <a:rPr lang="en-US" b="1"/>
            <a:t>SSH-1: older and no longer supported</a:t>
          </a:r>
          <a:endParaRPr lang="en-US"/>
        </a:p>
      </dgm:t>
    </dgm:pt>
    <dgm:pt modelId="{DD4AC821-4433-4DD5-B9BF-BD47E74DD8E5}" type="parTrans" cxnId="{4CEC2AB7-BC5B-4945-91C5-FDDEFE3ED2B1}">
      <dgm:prSet/>
      <dgm:spPr/>
      <dgm:t>
        <a:bodyPr/>
        <a:lstStyle/>
        <a:p>
          <a:endParaRPr lang="en-US"/>
        </a:p>
      </dgm:t>
    </dgm:pt>
    <dgm:pt modelId="{12ACCF89-0E80-4290-ADC5-AB6EC0AF7281}" type="sibTrans" cxnId="{4CEC2AB7-BC5B-4945-91C5-FDDEFE3ED2B1}">
      <dgm:prSet/>
      <dgm:spPr/>
      <dgm:t>
        <a:bodyPr/>
        <a:lstStyle/>
        <a:p>
          <a:endParaRPr lang="en-US"/>
        </a:p>
      </dgm:t>
    </dgm:pt>
    <dgm:pt modelId="{EF362708-6AA4-47F4-A2CB-AA78CB786274}">
      <dgm:prSet/>
      <dgm:spPr/>
      <dgm:t>
        <a:bodyPr/>
        <a:lstStyle/>
        <a:p>
          <a:r>
            <a:rPr lang="en-US" b="1"/>
            <a:t>SSH-2: Fixes bugs in SSH-1 and adds security. Version used on Windows 10+ &amp; MS Server machines.</a:t>
          </a:r>
          <a:endParaRPr lang="en-US"/>
        </a:p>
      </dgm:t>
    </dgm:pt>
    <dgm:pt modelId="{3F87D3FF-ED96-48EE-9753-EFDDEC2F7F32}" type="parTrans" cxnId="{8958A379-4F3A-4128-8040-10A52F5CD30A}">
      <dgm:prSet/>
      <dgm:spPr/>
      <dgm:t>
        <a:bodyPr/>
        <a:lstStyle/>
        <a:p>
          <a:endParaRPr lang="en-US"/>
        </a:p>
      </dgm:t>
    </dgm:pt>
    <dgm:pt modelId="{E4FDC1A6-7E10-4C73-BFB7-BCA551F9AAC9}" type="sibTrans" cxnId="{8958A379-4F3A-4128-8040-10A52F5CD30A}">
      <dgm:prSet/>
      <dgm:spPr/>
      <dgm:t>
        <a:bodyPr/>
        <a:lstStyle/>
        <a:p>
          <a:endParaRPr lang="en-US"/>
        </a:p>
      </dgm:t>
    </dgm:pt>
    <dgm:pt modelId="{605D002B-8B7B-434D-A427-7D53EFE1151A}">
      <dgm:prSet/>
      <dgm:spPr/>
      <dgm:t>
        <a:bodyPr/>
        <a:lstStyle/>
        <a:p>
          <a:r>
            <a:rPr lang="en-US" b="1"/>
            <a:t>OpenSSH: Runs on SSH-2 and is the free version used in *nix environments (and most windows environments). </a:t>
          </a:r>
          <a:endParaRPr lang="en-US"/>
        </a:p>
      </dgm:t>
    </dgm:pt>
    <dgm:pt modelId="{766489B7-2FD0-4401-9F04-DACF364AECE6}" type="parTrans" cxnId="{11678D5C-F474-4EFF-915B-002C0A162D23}">
      <dgm:prSet/>
      <dgm:spPr/>
      <dgm:t>
        <a:bodyPr/>
        <a:lstStyle/>
        <a:p>
          <a:endParaRPr lang="en-US"/>
        </a:p>
      </dgm:t>
    </dgm:pt>
    <dgm:pt modelId="{FFC19177-FE77-4250-A32D-FE5A49FDE46E}" type="sibTrans" cxnId="{11678D5C-F474-4EFF-915B-002C0A162D23}">
      <dgm:prSet/>
      <dgm:spPr/>
      <dgm:t>
        <a:bodyPr/>
        <a:lstStyle/>
        <a:p>
          <a:endParaRPr lang="en-US"/>
        </a:p>
      </dgm:t>
    </dgm:pt>
    <dgm:pt modelId="{D9DB97F0-A114-4E73-8883-1BF00EDE45DE}">
      <dgm:prSet/>
      <dgm:spPr/>
      <dgm:t>
        <a:bodyPr/>
        <a:lstStyle/>
        <a:p>
          <a:r>
            <a:rPr lang="en-US" b="1"/>
            <a:t>Allows for full VPN instead of just and SSH tunnel depending on configuration</a:t>
          </a:r>
          <a:endParaRPr lang="en-US"/>
        </a:p>
      </dgm:t>
    </dgm:pt>
    <dgm:pt modelId="{E38C873C-BABF-47B0-AA69-7B70AB8E6F55}" type="parTrans" cxnId="{B6DE3ADA-179D-43DA-99F5-215E49F2778A}">
      <dgm:prSet/>
      <dgm:spPr/>
      <dgm:t>
        <a:bodyPr/>
        <a:lstStyle/>
        <a:p>
          <a:endParaRPr lang="en-US"/>
        </a:p>
      </dgm:t>
    </dgm:pt>
    <dgm:pt modelId="{E3EDFCA9-C8FC-41BE-8025-D7B83DE683C7}" type="sibTrans" cxnId="{B6DE3ADA-179D-43DA-99F5-215E49F2778A}">
      <dgm:prSet/>
      <dgm:spPr/>
      <dgm:t>
        <a:bodyPr/>
        <a:lstStyle/>
        <a:p>
          <a:endParaRPr lang="en-US"/>
        </a:p>
      </dgm:t>
    </dgm:pt>
    <dgm:pt modelId="{EDB0A72B-5D70-4A5A-BF32-35A2D48B4A77}" type="pres">
      <dgm:prSet presAssocID="{F6F8F9D9-3286-4832-9BCC-3B93DEDDD069}" presName="linear" presStyleCnt="0">
        <dgm:presLayoutVars>
          <dgm:animLvl val="lvl"/>
          <dgm:resizeHandles val="exact"/>
        </dgm:presLayoutVars>
      </dgm:prSet>
      <dgm:spPr/>
    </dgm:pt>
    <dgm:pt modelId="{A89A8F85-78FE-42CB-9B29-1466C8C94622}" type="pres">
      <dgm:prSet presAssocID="{2BDD9FFA-68D2-4384-99FD-5D06FE4C66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93DC22-44B0-485C-B63E-ED76A94DB3AD}" type="pres">
      <dgm:prSet presAssocID="{12ACCF89-0E80-4290-ADC5-AB6EC0AF7281}" presName="spacer" presStyleCnt="0"/>
      <dgm:spPr/>
    </dgm:pt>
    <dgm:pt modelId="{4ACE0BFA-6E8D-4D8C-91BE-AFA52C4B3100}" type="pres">
      <dgm:prSet presAssocID="{EF362708-6AA4-47F4-A2CB-AA78CB7862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9C3692-3E18-4398-BAE6-FA22C142967E}" type="pres">
      <dgm:prSet presAssocID="{E4FDC1A6-7E10-4C73-BFB7-BCA551F9AAC9}" presName="spacer" presStyleCnt="0"/>
      <dgm:spPr/>
    </dgm:pt>
    <dgm:pt modelId="{5588ECE3-A5D9-478D-BB73-BF1BAD1F61C3}" type="pres">
      <dgm:prSet presAssocID="{605D002B-8B7B-434D-A427-7D53EFE1151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F66DC90-A0A5-404B-85FC-BE0F7328C033}" type="pres">
      <dgm:prSet presAssocID="{605D002B-8B7B-434D-A427-7D53EFE1151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0B2ED08-2843-483C-A4C9-827674A052E6}" type="presOf" srcId="{605D002B-8B7B-434D-A427-7D53EFE1151A}" destId="{5588ECE3-A5D9-478D-BB73-BF1BAD1F61C3}" srcOrd="0" destOrd="0" presId="urn:microsoft.com/office/officeart/2005/8/layout/vList2"/>
    <dgm:cxn modelId="{B7ED3B0F-11C2-426C-B6DE-F620D6E8BD3E}" type="presOf" srcId="{2BDD9FFA-68D2-4384-99FD-5D06FE4C664A}" destId="{A89A8F85-78FE-42CB-9B29-1466C8C94622}" srcOrd="0" destOrd="0" presId="urn:microsoft.com/office/officeart/2005/8/layout/vList2"/>
    <dgm:cxn modelId="{3347AE15-09A7-4F24-8077-905F7B8F2E60}" type="presOf" srcId="{F6F8F9D9-3286-4832-9BCC-3B93DEDDD069}" destId="{EDB0A72B-5D70-4A5A-BF32-35A2D48B4A77}" srcOrd="0" destOrd="0" presId="urn:microsoft.com/office/officeart/2005/8/layout/vList2"/>
    <dgm:cxn modelId="{EFB6E231-3BEB-4FFF-BEB1-5F125D3D76DC}" type="presOf" srcId="{EF362708-6AA4-47F4-A2CB-AA78CB786274}" destId="{4ACE0BFA-6E8D-4D8C-91BE-AFA52C4B3100}" srcOrd="0" destOrd="0" presId="urn:microsoft.com/office/officeart/2005/8/layout/vList2"/>
    <dgm:cxn modelId="{11678D5C-F474-4EFF-915B-002C0A162D23}" srcId="{F6F8F9D9-3286-4832-9BCC-3B93DEDDD069}" destId="{605D002B-8B7B-434D-A427-7D53EFE1151A}" srcOrd="2" destOrd="0" parTransId="{766489B7-2FD0-4401-9F04-DACF364AECE6}" sibTransId="{FFC19177-FE77-4250-A32D-FE5A49FDE46E}"/>
    <dgm:cxn modelId="{8958A379-4F3A-4128-8040-10A52F5CD30A}" srcId="{F6F8F9D9-3286-4832-9BCC-3B93DEDDD069}" destId="{EF362708-6AA4-47F4-A2CB-AA78CB786274}" srcOrd="1" destOrd="0" parTransId="{3F87D3FF-ED96-48EE-9753-EFDDEC2F7F32}" sibTransId="{E4FDC1A6-7E10-4C73-BFB7-BCA551F9AAC9}"/>
    <dgm:cxn modelId="{4CEC2AB7-BC5B-4945-91C5-FDDEFE3ED2B1}" srcId="{F6F8F9D9-3286-4832-9BCC-3B93DEDDD069}" destId="{2BDD9FFA-68D2-4384-99FD-5D06FE4C664A}" srcOrd="0" destOrd="0" parTransId="{DD4AC821-4433-4DD5-B9BF-BD47E74DD8E5}" sibTransId="{12ACCF89-0E80-4290-ADC5-AB6EC0AF7281}"/>
    <dgm:cxn modelId="{CC6715D1-2889-4864-A177-D1BA11A2A0CF}" type="presOf" srcId="{D9DB97F0-A114-4E73-8883-1BF00EDE45DE}" destId="{1F66DC90-A0A5-404B-85FC-BE0F7328C033}" srcOrd="0" destOrd="0" presId="urn:microsoft.com/office/officeart/2005/8/layout/vList2"/>
    <dgm:cxn modelId="{B6DE3ADA-179D-43DA-99F5-215E49F2778A}" srcId="{605D002B-8B7B-434D-A427-7D53EFE1151A}" destId="{D9DB97F0-A114-4E73-8883-1BF00EDE45DE}" srcOrd="0" destOrd="0" parTransId="{E38C873C-BABF-47B0-AA69-7B70AB8E6F55}" sibTransId="{E3EDFCA9-C8FC-41BE-8025-D7B83DE683C7}"/>
    <dgm:cxn modelId="{2BE748D1-14BF-482C-B45A-91B50095102B}" type="presParOf" srcId="{EDB0A72B-5D70-4A5A-BF32-35A2D48B4A77}" destId="{A89A8F85-78FE-42CB-9B29-1466C8C94622}" srcOrd="0" destOrd="0" presId="urn:microsoft.com/office/officeart/2005/8/layout/vList2"/>
    <dgm:cxn modelId="{7051C75B-CFFD-403D-8E39-7ED123840FF9}" type="presParOf" srcId="{EDB0A72B-5D70-4A5A-BF32-35A2D48B4A77}" destId="{BD93DC22-44B0-485C-B63E-ED76A94DB3AD}" srcOrd="1" destOrd="0" presId="urn:microsoft.com/office/officeart/2005/8/layout/vList2"/>
    <dgm:cxn modelId="{599923FD-174D-4F11-B9D7-4BBA330D72E8}" type="presParOf" srcId="{EDB0A72B-5D70-4A5A-BF32-35A2D48B4A77}" destId="{4ACE0BFA-6E8D-4D8C-91BE-AFA52C4B3100}" srcOrd="2" destOrd="0" presId="urn:microsoft.com/office/officeart/2005/8/layout/vList2"/>
    <dgm:cxn modelId="{F7397584-3B9A-42F7-8B19-CEF7FAA55B41}" type="presParOf" srcId="{EDB0A72B-5D70-4A5A-BF32-35A2D48B4A77}" destId="{1E9C3692-3E18-4398-BAE6-FA22C142967E}" srcOrd="3" destOrd="0" presId="urn:microsoft.com/office/officeart/2005/8/layout/vList2"/>
    <dgm:cxn modelId="{4D620236-D27A-472B-96E3-07508516CFFF}" type="presParOf" srcId="{EDB0A72B-5D70-4A5A-BF32-35A2D48B4A77}" destId="{5588ECE3-A5D9-478D-BB73-BF1BAD1F61C3}" srcOrd="4" destOrd="0" presId="urn:microsoft.com/office/officeart/2005/8/layout/vList2"/>
    <dgm:cxn modelId="{E91DFE0B-9D59-4C0B-91D6-0A4F6B0A5719}" type="presParOf" srcId="{EDB0A72B-5D70-4A5A-BF32-35A2D48B4A77}" destId="{1F66DC90-A0A5-404B-85FC-BE0F7328C03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C519CA-CB4A-45FC-811B-B80358ADC3C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7513FC-EC04-4FCA-9EBE-9B2B2B795D63}">
      <dgm:prSet/>
      <dgm:spPr/>
      <dgm:t>
        <a:bodyPr/>
        <a:lstStyle/>
        <a:p>
          <a:r>
            <a:rPr lang="en-US"/>
            <a:t>SSH protects against:</a:t>
          </a:r>
        </a:p>
      </dgm:t>
    </dgm:pt>
    <dgm:pt modelId="{0FE787AB-A4FF-4DEA-9C82-ADAAD512602D}" type="parTrans" cxnId="{3B552564-3124-4F48-B90B-6E67660CE764}">
      <dgm:prSet/>
      <dgm:spPr/>
      <dgm:t>
        <a:bodyPr/>
        <a:lstStyle/>
        <a:p>
          <a:endParaRPr lang="en-US"/>
        </a:p>
      </dgm:t>
    </dgm:pt>
    <dgm:pt modelId="{5297C2FE-4200-464A-82F1-E0843ABC1D89}" type="sibTrans" cxnId="{3B552564-3124-4F48-B90B-6E67660CE764}">
      <dgm:prSet/>
      <dgm:spPr/>
      <dgm:t>
        <a:bodyPr/>
        <a:lstStyle/>
        <a:p>
          <a:endParaRPr lang="en-US"/>
        </a:p>
      </dgm:t>
    </dgm:pt>
    <dgm:pt modelId="{06E7018F-B14B-4096-A95D-A3D98A6BDF6D}">
      <dgm:prSet/>
      <dgm:spPr/>
      <dgm:t>
        <a:bodyPr/>
        <a:lstStyle/>
        <a:p>
          <a:r>
            <a:rPr lang="en-US" dirty="0"/>
            <a:t>Some Eavesdropping and MITM </a:t>
          </a:r>
        </a:p>
      </dgm:t>
    </dgm:pt>
    <dgm:pt modelId="{8D793E81-2980-4802-B5B5-9CC804F4F114}" type="parTrans" cxnId="{385F8116-B542-4A34-9E52-62324999A660}">
      <dgm:prSet/>
      <dgm:spPr/>
      <dgm:t>
        <a:bodyPr/>
        <a:lstStyle/>
        <a:p>
          <a:endParaRPr lang="en-US"/>
        </a:p>
      </dgm:t>
    </dgm:pt>
    <dgm:pt modelId="{A33944B8-506E-46C3-A798-780CE1A993CB}" type="sibTrans" cxnId="{385F8116-B542-4A34-9E52-62324999A660}">
      <dgm:prSet/>
      <dgm:spPr/>
      <dgm:t>
        <a:bodyPr/>
        <a:lstStyle/>
        <a:p>
          <a:endParaRPr lang="en-US"/>
        </a:p>
      </dgm:t>
    </dgm:pt>
    <dgm:pt modelId="{72F4E2BE-72EB-464D-B622-1C007F5CB30B}">
      <dgm:prSet/>
      <dgm:spPr/>
      <dgm:t>
        <a:bodyPr/>
        <a:lstStyle/>
        <a:p>
          <a:r>
            <a:rPr lang="en-US" dirty="0"/>
            <a:t>Encryption, Periodic Key Replacements</a:t>
          </a:r>
        </a:p>
      </dgm:t>
    </dgm:pt>
    <dgm:pt modelId="{C8102D1C-F566-44B2-A293-36178080989D}" type="parTrans" cxnId="{AB738B00-B892-4039-AC71-A785E5B791A0}">
      <dgm:prSet/>
      <dgm:spPr/>
      <dgm:t>
        <a:bodyPr/>
        <a:lstStyle/>
        <a:p>
          <a:endParaRPr lang="en-US"/>
        </a:p>
      </dgm:t>
    </dgm:pt>
    <dgm:pt modelId="{70DAEE4A-B401-4F60-9BC1-31AD733B5388}" type="sibTrans" cxnId="{AB738B00-B892-4039-AC71-A785E5B791A0}">
      <dgm:prSet/>
      <dgm:spPr/>
      <dgm:t>
        <a:bodyPr/>
        <a:lstStyle/>
        <a:p>
          <a:endParaRPr lang="en-US"/>
        </a:p>
      </dgm:t>
    </dgm:pt>
    <dgm:pt modelId="{1BF39EA9-E735-4470-ABB3-E164F7483084}">
      <dgm:prSet/>
      <dgm:spPr/>
      <dgm:t>
        <a:bodyPr/>
        <a:lstStyle/>
        <a:p>
          <a:r>
            <a:rPr lang="en-US" dirty="0"/>
            <a:t>Connection hijacking </a:t>
          </a:r>
        </a:p>
      </dgm:t>
    </dgm:pt>
    <dgm:pt modelId="{ABFFED26-E6D8-4EF1-A374-CB94C0BDF4EB}" type="parTrans" cxnId="{63B49401-874C-4611-B16C-410FD3625271}">
      <dgm:prSet/>
      <dgm:spPr/>
      <dgm:t>
        <a:bodyPr/>
        <a:lstStyle/>
        <a:p>
          <a:endParaRPr lang="en-US"/>
        </a:p>
      </dgm:t>
    </dgm:pt>
    <dgm:pt modelId="{1E8C0F45-81F8-4FE5-840D-590CA6D48980}" type="sibTrans" cxnId="{63B49401-874C-4611-B16C-410FD3625271}">
      <dgm:prSet/>
      <dgm:spPr/>
      <dgm:t>
        <a:bodyPr/>
        <a:lstStyle/>
        <a:p>
          <a:endParaRPr lang="en-US"/>
        </a:p>
      </dgm:t>
    </dgm:pt>
    <dgm:pt modelId="{219972DB-36DC-42CB-BECA-7B16AC4F3F87}">
      <dgm:prSet/>
      <dgm:spPr/>
      <dgm:t>
        <a:bodyPr/>
        <a:lstStyle/>
        <a:p>
          <a:r>
            <a:rPr lang="en-US" dirty="0"/>
            <a:t>strong encryption integrity check</a:t>
          </a:r>
        </a:p>
      </dgm:t>
    </dgm:pt>
    <dgm:pt modelId="{2702A1C3-1C98-49E1-85C9-29E93547D816}" type="parTrans" cxnId="{AF0EB770-BC9C-4ABB-89BD-89682C4AC8B8}">
      <dgm:prSet/>
      <dgm:spPr/>
      <dgm:t>
        <a:bodyPr/>
        <a:lstStyle/>
        <a:p>
          <a:endParaRPr lang="en-US"/>
        </a:p>
      </dgm:t>
    </dgm:pt>
    <dgm:pt modelId="{2879A99B-452D-43C5-AB06-2A51392DB85E}" type="sibTrans" cxnId="{AF0EB770-BC9C-4ABB-89BD-89682C4AC8B8}">
      <dgm:prSet/>
      <dgm:spPr/>
      <dgm:t>
        <a:bodyPr/>
        <a:lstStyle/>
        <a:p>
          <a:endParaRPr lang="en-US"/>
        </a:p>
      </dgm:t>
    </dgm:pt>
    <dgm:pt modelId="{00DFDDB2-83CC-4DE0-BBA1-77EF552B669E}">
      <dgm:prSet/>
      <dgm:spPr/>
      <dgm:t>
        <a:bodyPr/>
        <a:lstStyle/>
        <a:p>
          <a:r>
            <a:rPr lang="en-US" dirty="0"/>
            <a:t>Periodic Session Key replacements</a:t>
          </a:r>
        </a:p>
      </dgm:t>
    </dgm:pt>
    <dgm:pt modelId="{915F1339-CE44-4213-844D-67E3889960DA}" type="parTrans" cxnId="{EF6B805A-CE9C-45E0-81A6-98558ADF473E}">
      <dgm:prSet/>
      <dgm:spPr/>
      <dgm:t>
        <a:bodyPr/>
        <a:lstStyle/>
        <a:p>
          <a:endParaRPr lang="en-US"/>
        </a:p>
      </dgm:t>
    </dgm:pt>
    <dgm:pt modelId="{CF3CB327-7F41-4E6E-B1FF-736EFAB99493}" type="sibTrans" cxnId="{EF6B805A-CE9C-45E0-81A6-98558ADF473E}">
      <dgm:prSet/>
      <dgm:spPr/>
      <dgm:t>
        <a:bodyPr/>
        <a:lstStyle/>
        <a:p>
          <a:endParaRPr lang="en-US"/>
        </a:p>
      </dgm:t>
    </dgm:pt>
    <dgm:pt modelId="{F2ECD1BA-0872-4DA3-BCD5-E4C605439759}">
      <dgm:prSet/>
      <dgm:spPr/>
      <dgm:t>
        <a:bodyPr/>
        <a:lstStyle/>
        <a:p>
          <a:r>
            <a:rPr lang="en-US" dirty="0"/>
            <a:t>Name service and IP spoofing</a:t>
          </a:r>
        </a:p>
      </dgm:t>
    </dgm:pt>
    <dgm:pt modelId="{88CD885C-3B76-4048-93D0-5DEDEC04A54A}" type="parTrans" cxnId="{3764AFE7-9354-4280-917A-A028AAD9ACFD}">
      <dgm:prSet/>
      <dgm:spPr/>
      <dgm:t>
        <a:bodyPr/>
        <a:lstStyle/>
        <a:p>
          <a:endParaRPr lang="en-US"/>
        </a:p>
      </dgm:t>
    </dgm:pt>
    <dgm:pt modelId="{ED190B17-6933-451B-A77A-A2ACAC912BD1}" type="sibTrans" cxnId="{3764AFE7-9354-4280-917A-A028AAD9ACFD}">
      <dgm:prSet/>
      <dgm:spPr/>
      <dgm:t>
        <a:bodyPr/>
        <a:lstStyle/>
        <a:p>
          <a:endParaRPr lang="en-US"/>
        </a:p>
      </dgm:t>
    </dgm:pt>
    <dgm:pt modelId="{A949AD5E-D9FF-4473-954A-0119E1C01FC5}">
      <dgm:prSet/>
      <dgm:spPr/>
      <dgm:t>
        <a:bodyPr/>
        <a:lstStyle/>
        <a:p>
          <a:r>
            <a:rPr lang="en-US" dirty="0"/>
            <a:t>strong encryption integrity check</a:t>
          </a:r>
        </a:p>
      </dgm:t>
    </dgm:pt>
    <dgm:pt modelId="{210BAB82-192A-4CAE-8644-BD1E534B096F}" type="parTrans" cxnId="{5BF7282B-7C42-466B-ADB4-F7E4908F50B6}">
      <dgm:prSet/>
      <dgm:spPr/>
      <dgm:t>
        <a:bodyPr/>
        <a:lstStyle/>
        <a:p>
          <a:endParaRPr lang="en-US"/>
        </a:p>
      </dgm:t>
    </dgm:pt>
    <dgm:pt modelId="{4BA2F965-8F68-4BF5-8EC0-156A988EC5F3}" type="sibTrans" cxnId="{5BF7282B-7C42-466B-ADB4-F7E4908F50B6}">
      <dgm:prSet/>
      <dgm:spPr/>
      <dgm:t>
        <a:bodyPr/>
        <a:lstStyle/>
        <a:p>
          <a:endParaRPr lang="en-US"/>
        </a:p>
      </dgm:t>
    </dgm:pt>
    <dgm:pt modelId="{D54B6441-22C3-4F5A-9F41-37BD04111987}">
      <dgm:prSet/>
      <dgm:spPr/>
      <dgm:t>
        <a:bodyPr/>
        <a:lstStyle/>
        <a:p>
          <a:r>
            <a:rPr lang="en-US" dirty="0"/>
            <a:t>certification</a:t>
          </a:r>
        </a:p>
      </dgm:t>
    </dgm:pt>
    <dgm:pt modelId="{226B9043-1456-494E-B4A5-91042EC7EFB9}" type="parTrans" cxnId="{7EA08290-71AE-4BA4-89E4-1C27CCB5B57B}">
      <dgm:prSet/>
      <dgm:spPr/>
      <dgm:t>
        <a:bodyPr/>
        <a:lstStyle/>
        <a:p>
          <a:endParaRPr lang="en-US"/>
        </a:p>
      </dgm:t>
    </dgm:pt>
    <dgm:pt modelId="{CC15FE27-8427-4296-8D1E-6689BD1E88AD}" type="sibTrans" cxnId="{7EA08290-71AE-4BA4-89E4-1C27CCB5B57B}">
      <dgm:prSet/>
      <dgm:spPr/>
      <dgm:t>
        <a:bodyPr/>
        <a:lstStyle/>
        <a:p>
          <a:endParaRPr lang="en-US"/>
        </a:p>
      </dgm:t>
    </dgm:pt>
    <dgm:pt modelId="{11968077-7B8F-4030-8B68-2F3E1E1289F5}">
      <dgm:prSet/>
      <dgm:spPr/>
      <dgm:t>
        <a:bodyPr/>
        <a:lstStyle/>
        <a:p>
          <a:r>
            <a:rPr lang="en-US"/>
            <a:t>Does not work (can help) against:</a:t>
          </a:r>
        </a:p>
      </dgm:t>
    </dgm:pt>
    <dgm:pt modelId="{499386D5-5CC9-412C-A1D7-3B8B40185816}" type="parTrans" cxnId="{B921A133-B475-4128-A75F-AB84A6C6E217}">
      <dgm:prSet/>
      <dgm:spPr/>
      <dgm:t>
        <a:bodyPr/>
        <a:lstStyle/>
        <a:p>
          <a:endParaRPr lang="en-US"/>
        </a:p>
      </dgm:t>
    </dgm:pt>
    <dgm:pt modelId="{05D55E0F-E78A-43D6-88B4-D1E1F8C59672}" type="sibTrans" cxnId="{B921A133-B475-4128-A75F-AB84A6C6E217}">
      <dgm:prSet/>
      <dgm:spPr/>
      <dgm:t>
        <a:bodyPr/>
        <a:lstStyle/>
        <a:p>
          <a:endParaRPr lang="en-US"/>
        </a:p>
      </dgm:t>
    </dgm:pt>
    <dgm:pt modelId="{AE16F4E6-4593-4A17-A889-A382418A3A9E}">
      <dgm:prSet/>
      <dgm:spPr/>
      <dgm:t>
        <a:bodyPr/>
        <a:lstStyle/>
        <a:p>
          <a:r>
            <a:rPr lang="en-US" dirty="0"/>
            <a:t>Password cracking (keys help)</a:t>
          </a:r>
        </a:p>
      </dgm:t>
    </dgm:pt>
    <dgm:pt modelId="{6072AA14-131D-47FB-961A-1AE3B9DB7FE1}" type="parTrans" cxnId="{CF4D54E3-EF18-4093-A070-567054A2CAFB}">
      <dgm:prSet/>
      <dgm:spPr/>
      <dgm:t>
        <a:bodyPr/>
        <a:lstStyle/>
        <a:p>
          <a:endParaRPr lang="en-US"/>
        </a:p>
      </dgm:t>
    </dgm:pt>
    <dgm:pt modelId="{DA791D94-60CC-4ED6-9676-03B1980CB15A}" type="sibTrans" cxnId="{CF4D54E3-EF18-4093-A070-567054A2CAFB}">
      <dgm:prSet/>
      <dgm:spPr/>
      <dgm:t>
        <a:bodyPr/>
        <a:lstStyle/>
        <a:p>
          <a:endParaRPr lang="en-US"/>
        </a:p>
      </dgm:t>
    </dgm:pt>
    <dgm:pt modelId="{378C415B-B18D-4FED-B51E-786B4F8D064C}">
      <dgm:prSet/>
      <dgm:spPr/>
      <dgm:t>
        <a:bodyPr/>
        <a:lstStyle/>
        <a:p>
          <a:r>
            <a:rPr lang="en-US" dirty="0"/>
            <a:t>Malicious Threat Actors</a:t>
          </a:r>
        </a:p>
      </dgm:t>
    </dgm:pt>
    <dgm:pt modelId="{4C1E7D95-3E6F-4AD6-9404-DCC7F791BA00}" type="parTrans" cxnId="{D5E07679-ED30-4796-8239-2F9C77E8CC0F}">
      <dgm:prSet/>
      <dgm:spPr/>
      <dgm:t>
        <a:bodyPr/>
        <a:lstStyle/>
        <a:p>
          <a:endParaRPr lang="en-US"/>
        </a:p>
      </dgm:t>
    </dgm:pt>
    <dgm:pt modelId="{AF3EF54D-9CB7-422F-B52B-EBA81D52C291}" type="sibTrans" cxnId="{D5E07679-ED30-4796-8239-2F9C77E8CC0F}">
      <dgm:prSet/>
      <dgm:spPr/>
      <dgm:t>
        <a:bodyPr/>
        <a:lstStyle/>
        <a:p>
          <a:endParaRPr lang="en-US"/>
        </a:p>
      </dgm:t>
    </dgm:pt>
    <dgm:pt modelId="{2A3577DA-CBD5-4293-9BBF-D85452E8CD46}">
      <dgm:prSet/>
      <dgm:spPr/>
      <dgm:t>
        <a:bodyPr/>
        <a:lstStyle/>
        <a:p>
          <a:r>
            <a:rPr lang="en-US" dirty="0"/>
            <a:t>Insider Actors</a:t>
          </a:r>
        </a:p>
      </dgm:t>
    </dgm:pt>
    <dgm:pt modelId="{D8654103-A1C5-4202-9312-7849D151BB5C}" type="parTrans" cxnId="{649AB34C-2BAE-40BA-9B08-A8617F5DA30D}">
      <dgm:prSet/>
      <dgm:spPr/>
      <dgm:t>
        <a:bodyPr/>
        <a:lstStyle/>
        <a:p>
          <a:endParaRPr lang="en-US"/>
        </a:p>
      </dgm:t>
    </dgm:pt>
    <dgm:pt modelId="{9B935137-984A-4FD1-BF1F-F91D91AED6C2}" type="sibTrans" cxnId="{649AB34C-2BAE-40BA-9B08-A8617F5DA30D}">
      <dgm:prSet/>
      <dgm:spPr/>
      <dgm:t>
        <a:bodyPr/>
        <a:lstStyle/>
        <a:p>
          <a:endParaRPr lang="en-US"/>
        </a:p>
      </dgm:t>
    </dgm:pt>
    <dgm:pt modelId="{4BB71373-1E72-4C42-932E-4357CF185150}" type="pres">
      <dgm:prSet presAssocID="{4FC519CA-CB4A-45FC-811B-B80358ADC3CB}" presName="linear" presStyleCnt="0">
        <dgm:presLayoutVars>
          <dgm:animLvl val="lvl"/>
          <dgm:resizeHandles val="exact"/>
        </dgm:presLayoutVars>
      </dgm:prSet>
      <dgm:spPr/>
    </dgm:pt>
    <dgm:pt modelId="{7A91A737-D6FE-4A3A-9F0B-26BDF54C1B53}" type="pres">
      <dgm:prSet presAssocID="{E97513FC-EC04-4FCA-9EBE-9B2B2B795D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1B46B2-18C1-4233-9AEA-C69E00800589}" type="pres">
      <dgm:prSet presAssocID="{E97513FC-EC04-4FCA-9EBE-9B2B2B795D63}" presName="childText" presStyleLbl="revTx" presStyleIdx="0" presStyleCnt="2">
        <dgm:presLayoutVars>
          <dgm:bulletEnabled val="1"/>
        </dgm:presLayoutVars>
      </dgm:prSet>
      <dgm:spPr/>
    </dgm:pt>
    <dgm:pt modelId="{90A32C98-6BBE-4519-B0C6-2C50A1A3C111}" type="pres">
      <dgm:prSet presAssocID="{11968077-7B8F-4030-8B68-2F3E1E1289F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809230-C322-4473-B274-53FDA603F9FB}" type="pres">
      <dgm:prSet presAssocID="{11968077-7B8F-4030-8B68-2F3E1E1289F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B738B00-B892-4039-AC71-A785E5B791A0}" srcId="{06E7018F-B14B-4096-A95D-A3D98A6BDF6D}" destId="{72F4E2BE-72EB-464D-B622-1C007F5CB30B}" srcOrd="0" destOrd="0" parTransId="{C8102D1C-F566-44B2-A293-36178080989D}" sibTransId="{70DAEE4A-B401-4F60-9BC1-31AD733B5388}"/>
    <dgm:cxn modelId="{C875EF00-74BC-472B-86DF-7431671FED34}" type="presOf" srcId="{E97513FC-EC04-4FCA-9EBE-9B2B2B795D63}" destId="{7A91A737-D6FE-4A3A-9F0B-26BDF54C1B53}" srcOrd="0" destOrd="0" presId="urn:microsoft.com/office/officeart/2005/8/layout/vList2"/>
    <dgm:cxn modelId="{63B49401-874C-4611-B16C-410FD3625271}" srcId="{E97513FC-EC04-4FCA-9EBE-9B2B2B795D63}" destId="{1BF39EA9-E735-4470-ABB3-E164F7483084}" srcOrd="1" destOrd="0" parTransId="{ABFFED26-E6D8-4EF1-A374-CB94C0BDF4EB}" sibTransId="{1E8C0F45-81F8-4FE5-840D-590CA6D48980}"/>
    <dgm:cxn modelId="{385F8116-B542-4A34-9E52-62324999A660}" srcId="{E97513FC-EC04-4FCA-9EBE-9B2B2B795D63}" destId="{06E7018F-B14B-4096-A95D-A3D98A6BDF6D}" srcOrd="0" destOrd="0" parTransId="{8D793E81-2980-4802-B5B5-9CC804F4F114}" sibTransId="{A33944B8-506E-46C3-A798-780CE1A993CB}"/>
    <dgm:cxn modelId="{9AF89717-D503-457E-9FAD-0F10EB486502}" type="presOf" srcId="{F2ECD1BA-0872-4DA3-BCD5-E4C605439759}" destId="{F91B46B2-18C1-4233-9AEA-C69E00800589}" srcOrd="0" destOrd="5" presId="urn:microsoft.com/office/officeart/2005/8/layout/vList2"/>
    <dgm:cxn modelId="{DE076526-6473-4CB5-B0EE-54437528F038}" type="presOf" srcId="{06E7018F-B14B-4096-A95D-A3D98A6BDF6D}" destId="{F91B46B2-18C1-4233-9AEA-C69E00800589}" srcOrd="0" destOrd="0" presId="urn:microsoft.com/office/officeart/2005/8/layout/vList2"/>
    <dgm:cxn modelId="{B7C1142A-3151-4327-9B28-F4B001564D1D}" type="presOf" srcId="{72F4E2BE-72EB-464D-B622-1C007F5CB30B}" destId="{F91B46B2-18C1-4233-9AEA-C69E00800589}" srcOrd="0" destOrd="1" presId="urn:microsoft.com/office/officeart/2005/8/layout/vList2"/>
    <dgm:cxn modelId="{5BF7282B-7C42-466B-ADB4-F7E4908F50B6}" srcId="{F2ECD1BA-0872-4DA3-BCD5-E4C605439759}" destId="{A949AD5E-D9FF-4473-954A-0119E1C01FC5}" srcOrd="0" destOrd="0" parTransId="{210BAB82-192A-4CAE-8644-BD1E534B096F}" sibTransId="{4BA2F965-8F68-4BF5-8EC0-156A988EC5F3}"/>
    <dgm:cxn modelId="{B921A133-B475-4128-A75F-AB84A6C6E217}" srcId="{4FC519CA-CB4A-45FC-811B-B80358ADC3CB}" destId="{11968077-7B8F-4030-8B68-2F3E1E1289F5}" srcOrd="1" destOrd="0" parTransId="{499386D5-5CC9-412C-A1D7-3B8B40185816}" sibTransId="{05D55E0F-E78A-43D6-88B4-D1E1F8C59672}"/>
    <dgm:cxn modelId="{375EA935-28F4-4360-984C-E300108A1C1E}" type="presOf" srcId="{A949AD5E-D9FF-4473-954A-0119E1C01FC5}" destId="{F91B46B2-18C1-4233-9AEA-C69E00800589}" srcOrd="0" destOrd="6" presId="urn:microsoft.com/office/officeart/2005/8/layout/vList2"/>
    <dgm:cxn modelId="{9B1F7E42-0544-4C2C-960A-606CCEFDA31E}" type="presOf" srcId="{4FC519CA-CB4A-45FC-811B-B80358ADC3CB}" destId="{4BB71373-1E72-4C42-932E-4357CF185150}" srcOrd="0" destOrd="0" presId="urn:microsoft.com/office/officeart/2005/8/layout/vList2"/>
    <dgm:cxn modelId="{3B552564-3124-4F48-B90B-6E67660CE764}" srcId="{4FC519CA-CB4A-45FC-811B-B80358ADC3CB}" destId="{E97513FC-EC04-4FCA-9EBE-9B2B2B795D63}" srcOrd="0" destOrd="0" parTransId="{0FE787AB-A4FF-4DEA-9C82-ADAAD512602D}" sibTransId="{5297C2FE-4200-464A-82F1-E0843ABC1D89}"/>
    <dgm:cxn modelId="{DB642C48-43EC-4C60-9C9D-9B2E328F4CCE}" type="presOf" srcId="{1BF39EA9-E735-4470-ABB3-E164F7483084}" destId="{F91B46B2-18C1-4233-9AEA-C69E00800589}" srcOrd="0" destOrd="2" presId="urn:microsoft.com/office/officeart/2005/8/layout/vList2"/>
    <dgm:cxn modelId="{649AB34C-2BAE-40BA-9B08-A8617F5DA30D}" srcId="{11968077-7B8F-4030-8B68-2F3E1E1289F5}" destId="{2A3577DA-CBD5-4293-9BBF-D85452E8CD46}" srcOrd="2" destOrd="0" parTransId="{D8654103-A1C5-4202-9312-7849D151BB5C}" sibTransId="{9B935137-984A-4FD1-BF1F-F91D91AED6C2}"/>
    <dgm:cxn modelId="{AF0EB770-BC9C-4ABB-89BD-89682C4AC8B8}" srcId="{1BF39EA9-E735-4470-ABB3-E164F7483084}" destId="{219972DB-36DC-42CB-BECA-7B16AC4F3F87}" srcOrd="0" destOrd="0" parTransId="{2702A1C3-1C98-49E1-85C9-29E93547D816}" sibTransId="{2879A99B-452D-43C5-AB06-2A51392DB85E}"/>
    <dgm:cxn modelId="{21DC2271-09F6-4428-854E-B5F9BC50BC3F}" type="presOf" srcId="{2A3577DA-CBD5-4293-9BBF-D85452E8CD46}" destId="{51809230-C322-4473-B274-53FDA603F9FB}" srcOrd="0" destOrd="2" presId="urn:microsoft.com/office/officeart/2005/8/layout/vList2"/>
    <dgm:cxn modelId="{D5E07679-ED30-4796-8239-2F9C77E8CC0F}" srcId="{11968077-7B8F-4030-8B68-2F3E1E1289F5}" destId="{378C415B-B18D-4FED-B51E-786B4F8D064C}" srcOrd="1" destOrd="0" parTransId="{4C1E7D95-3E6F-4AD6-9404-DCC7F791BA00}" sibTransId="{AF3EF54D-9CB7-422F-B52B-EBA81D52C291}"/>
    <dgm:cxn modelId="{EF6B805A-CE9C-45E0-81A6-98558ADF473E}" srcId="{1BF39EA9-E735-4470-ABB3-E164F7483084}" destId="{00DFDDB2-83CC-4DE0-BBA1-77EF552B669E}" srcOrd="1" destOrd="0" parTransId="{915F1339-CE44-4213-844D-67E3889960DA}" sibTransId="{CF3CB327-7F41-4E6E-B1FF-736EFAB99493}"/>
    <dgm:cxn modelId="{7EA08290-71AE-4BA4-89E4-1C27CCB5B57B}" srcId="{F2ECD1BA-0872-4DA3-BCD5-E4C605439759}" destId="{D54B6441-22C3-4F5A-9F41-37BD04111987}" srcOrd="1" destOrd="0" parTransId="{226B9043-1456-494E-B4A5-91042EC7EFB9}" sibTransId="{CC15FE27-8427-4296-8D1E-6689BD1E88AD}"/>
    <dgm:cxn modelId="{42A6209C-1637-41AE-9893-8FE15481D841}" type="presOf" srcId="{D54B6441-22C3-4F5A-9F41-37BD04111987}" destId="{F91B46B2-18C1-4233-9AEA-C69E00800589}" srcOrd="0" destOrd="7" presId="urn:microsoft.com/office/officeart/2005/8/layout/vList2"/>
    <dgm:cxn modelId="{4F257FA6-05E3-4A85-8663-EFA35448C3F8}" type="presOf" srcId="{00DFDDB2-83CC-4DE0-BBA1-77EF552B669E}" destId="{F91B46B2-18C1-4233-9AEA-C69E00800589}" srcOrd="0" destOrd="4" presId="urn:microsoft.com/office/officeart/2005/8/layout/vList2"/>
    <dgm:cxn modelId="{9B5D59D4-5709-40C8-B086-45058591F907}" type="presOf" srcId="{11968077-7B8F-4030-8B68-2F3E1E1289F5}" destId="{90A32C98-6BBE-4519-B0C6-2C50A1A3C111}" srcOrd="0" destOrd="0" presId="urn:microsoft.com/office/officeart/2005/8/layout/vList2"/>
    <dgm:cxn modelId="{CF4D54E3-EF18-4093-A070-567054A2CAFB}" srcId="{11968077-7B8F-4030-8B68-2F3E1E1289F5}" destId="{AE16F4E6-4593-4A17-A889-A382418A3A9E}" srcOrd="0" destOrd="0" parTransId="{6072AA14-131D-47FB-961A-1AE3B9DB7FE1}" sibTransId="{DA791D94-60CC-4ED6-9676-03B1980CB15A}"/>
    <dgm:cxn modelId="{3764AFE7-9354-4280-917A-A028AAD9ACFD}" srcId="{E97513FC-EC04-4FCA-9EBE-9B2B2B795D63}" destId="{F2ECD1BA-0872-4DA3-BCD5-E4C605439759}" srcOrd="2" destOrd="0" parTransId="{88CD885C-3B76-4048-93D0-5DEDEC04A54A}" sibTransId="{ED190B17-6933-451B-A77A-A2ACAC912BD1}"/>
    <dgm:cxn modelId="{653E07EA-770F-4EEC-8C1F-5491C65637DC}" type="presOf" srcId="{AE16F4E6-4593-4A17-A889-A382418A3A9E}" destId="{51809230-C322-4473-B274-53FDA603F9FB}" srcOrd="0" destOrd="0" presId="urn:microsoft.com/office/officeart/2005/8/layout/vList2"/>
    <dgm:cxn modelId="{8D7D33EA-8B90-49E4-B417-C17007B679F1}" type="presOf" srcId="{219972DB-36DC-42CB-BECA-7B16AC4F3F87}" destId="{F91B46B2-18C1-4233-9AEA-C69E00800589}" srcOrd="0" destOrd="3" presId="urn:microsoft.com/office/officeart/2005/8/layout/vList2"/>
    <dgm:cxn modelId="{4F8A58F5-A1D6-4CF8-84B5-C41861A2D30E}" type="presOf" srcId="{378C415B-B18D-4FED-B51E-786B4F8D064C}" destId="{51809230-C322-4473-B274-53FDA603F9FB}" srcOrd="0" destOrd="1" presId="urn:microsoft.com/office/officeart/2005/8/layout/vList2"/>
    <dgm:cxn modelId="{92E74E3B-C7D6-43B7-9140-5D4FBDE016AE}" type="presParOf" srcId="{4BB71373-1E72-4C42-932E-4357CF185150}" destId="{7A91A737-D6FE-4A3A-9F0B-26BDF54C1B53}" srcOrd="0" destOrd="0" presId="urn:microsoft.com/office/officeart/2005/8/layout/vList2"/>
    <dgm:cxn modelId="{182A51F8-8104-4980-93F4-FA5B38E77069}" type="presParOf" srcId="{4BB71373-1E72-4C42-932E-4357CF185150}" destId="{F91B46B2-18C1-4233-9AEA-C69E00800589}" srcOrd="1" destOrd="0" presId="urn:microsoft.com/office/officeart/2005/8/layout/vList2"/>
    <dgm:cxn modelId="{5CE5FAF5-BF7F-4902-83A9-73CF4C1CB7BF}" type="presParOf" srcId="{4BB71373-1E72-4C42-932E-4357CF185150}" destId="{90A32C98-6BBE-4519-B0C6-2C50A1A3C111}" srcOrd="2" destOrd="0" presId="urn:microsoft.com/office/officeart/2005/8/layout/vList2"/>
    <dgm:cxn modelId="{D663EA53-D537-4DDE-9AD3-4D83C55EB498}" type="presParOf" srcId="{4BB71373-1E72-4C42-932E-4357CF185150}" destId="{51809230-C322-4473-B274-53FDA603F9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5EB691-6D5B-49F6-8599-443D2A4EAF5C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7E983-31FC-4472-90A5-C690071E8755}">
      <dgm:prSet/>
      <dgm:spPr/>
      <dgm:t>
        <a:bodyPr/>
        <a:lstStyle/>
        <a:p>
          <a:r>
            <a:rPr lang="en-US"/>
            <a:t>We’ll continue this next week</a:t>
          </a:r>
        </a:p>
      </dgm:t>
    </dgm:pt>
    <dgm:pt modelId="{3E7457A3-D6FF-420C-AEC9-47AFD9D955B9}" type="parTrans" cxnId="{76BBA3AF-EF04-41CD-BDB1-8304BB413072}">
      <dgm:prSet/>
      <dgm:spPr/>
      <dgm:t>
        <a:bodyPr/>
        <a:lstStyle/>
        <a:p>
          <a:endParaRPr lang="en-US"/>
        </a:p>
      </dgm:t>
    </dgm:pt>
    <dgm:pt modelId="{96252232-C5BD-469D-AB16-364D2AABF7F7}" type="sibTrans" cxnId="{76BBA3AF-EF04-41CD-BDB1-8304BB413072}">
      <dgm:prSet/>
      <dgm:spPr/>
      <dgm:t>
        <a:bodyPr/>
        <a:lstStyle/>
        <a:p>
          <a:endParaRPr lang="en-US"/>
        </a:p>
      </dgm:t>
    </dgm:pt>
    <dgm:pt modelId="{EEDE349C-134E-4F9D-B563-252157A27375}">
      <dgm:prSet/>
      <dgm:spPr/>
      <dgm:t>
        <a:bodyPr/>
        <a:lstStyle/>
        <a:p>
          <a:r>
            <a:rPr lang="en-US"/>
            <a:t>This week, look at your project (and its platform) and how might some of these change the SWOT you did?</a:t>
          </a:r>
        </a:p>
      </dgm:t>
    </dgm:pt>
    <dgm:pt modelId="{2364AFF9-441C-4EC7-9F82-100275B83412}" type="parTrans" cxnId="{5F3DB5B0-283F-49BD-A017-6A8BA2234077}">
      <dgm:prSet/>
      <dgm:spPr/>
      <dgm:t>
        <a:bodyPr/>
        <a:lstStyle/>
        <a:p>
          <a:endParaRPr lang="en-US"/>
        </a:p>
      </dgm:t>
    </dgm:pt>
    <dgm:pt modelId="{7139BC89-B3B7-4728-9EC3-02EF4F5D2D4B}" type="sibTrans" cxnId="{5F3DB5B0-283F-49BD-A017-6A8BA2234077}">
      <dgm:prSet/>
      <dgm:spPr/>
      <dgm:t>
        <a:bodyPr/>
        <a:lstStyle/>
        <a:p>
          <a:endParaRPr lang="en-US"/>
        </a:p>
      </dgm:t>
    </dgm:pt>
    <dgm:pt modelId="{8F9EA08C-2AF3-400F-B8E8-E2AD01A753BC}" type="pres">
      <dgm:prSet presAssocID="{855EB691-6D5B-49F6-8599-443D2A4EAF5C}" presName="Name0" presStyleCnt="0">
        <dgm:presLayoutVars>
          <dgm:dir/>
          <dgm:animLvl val="lvl"/>
          <dgm:resizeHandles val="exact"/>
        </dgm:presLayoutVars>
      </dgm:prSet>
      <dgm:spPr/>
    </dgm:pt>
    <dgm:pt modelId="{C82E2CB3-3E67-43B1-BCBC-94040770342A}" type="pres">
      <dgm:prSet presAssocID="{EEDE349C-134E-4F9D-B563-252157A27375}" presName="boxAndChildren" presStyleCnt="0"/>
      <dgm:spPr/>
    </dgm:pt>
    <dgm:pt modelId="{2CE80FEB-619A-4EC2-923B-2B44B97116FA}" type="pres">
      <dgm:prSet presAssocID="{EEDE349C-134E-4F9D-B563-252157A27375}" presName="parentTextBox" presStyleLbl="node1" presStyleIdx="0" presStyleCnt="2"/>
      <dgm:spPr/>
    </dgm:pt>
    <dgm:pt modelId="{D847608F-1329-4AEC-A3B7-26F0A773EA67}" type="pres">
      <dgm:prSet presAssocID="{96252232-C5BD-469D-AB16-364D2AABF7F7}" presName="sp" presStyleCnt="0"/>
      <dgm:spPr/>
    </dgm:pt>
    <dgm:pt modelId="{E76DB0A2-AB94-492C-91E1-BE0F11F4ED57}" type="pres">
      <dgm:prSet presAssocID="{7A67E983-31FC-4472-90A5-C690071E8755}" presName="arrowAndChildren" presStyleCnt="0"/>
      <dgm:spPr/>
    </dgm:pt>
    <dgm:pt modelId="{40FFC9F6-3ABE-400B-966D-C1895E789612}" type="pres">
      <dgm:prSet presAssocID="{7A67E983-31FC-4472-90A5-C690071E8755}" presName="parentTextArrow" presStyleLbl="node1" presStyleIdx="1" presStyleCnt="2"/>
      <dgm:spPr/>
    </dgm:pt>
  </dgm:ptLst>
  <dgm:cxnLst>
    <dgm:cxn modelId="{608AF214-B217-4825-A5CC-5318A609FE02}" type="presOf" srcId="{855EB691-6D5B-49F6-8599-443D2A4EAF5C}" destId="{8F9EA08C-2AF3-400F-B8E8-E2AD01A753BC}" srcOrd="0" destOrd="0" presId="urn:microsoft.com/office/officeart/2005/8/layout/process4"/>
    <dgm:cxn modelId="{663F0136-BC32-4A06-BF14-6B72FCF35CD7}" type="presOf" srcId="{EEDE349C-134E-4F9D-B563-252157A27375}" destId="{2CE80FEB-619A-4EC2-923B-2B44B97116FA}" srcOrd="0" destOrd="0" presId="urn:microsoft.com/office/officeart/2005/8/layout/process4"/>
    <dgm:cxn modelId="{06A6179D-C7DF-4651-9613-45DBC0ACFBEB}" type="presOf" srcId="{7A67E983-31FC-4472-90A5-C690071E8755}" destId="{40FFC9F6-3ABE-400B-966D-C1895E789612}" srcOrd="0" destOrd="0" presId="urn:microsoft.com/office/officeart/2005/8/layout/process4"/>
    <dgm:cxn modelId="{76BBA3AF-EF04-41CD-BDB1-8304BB413072}" srcId="{855EB691-6D5B-49F6-8599-443D2A4EAF5C}" destId="{7A67E983-31FC-4472-90A5-C690071E8755}" srcOrd="0" destOrd="0" parTransId="{3E7457A3-D6FF-420C-AEC9-47AFD9D955B9}" sibTransId="{96252232-C5BD-469D-AB16-364D2AABF7F7}"/>
    <dgm:cxn modelId="{5F3DB5B0-283F-49BD-A017-6A8BA2234077}" srcId="{855EB691-6D5B-49F6-8599-443D2A4EAF5C}" destId="{EEDE349C-134E-4F9D-B563-252157A27375}" srcOrd="1" destOrd="0" parTransId="{2364AFF9-441C-4EC7-9F82-100275B83412}" sibTransId="{7139BC89-B3B7-4728-9EC3-02EF4F5D2D4B}"/>
    <dgm:cxn modelId="{39938FC6-658E-4B42-8E8A-C4F06C541705}" type="presParOf" srcId="{8F9EA08C-2AF3-400F-B8E8-E2AD01A753BC}" destId="{C82E2CB3-3E67-43B1-BCBC-94040770342A}" srcOrd="0" destOrd="0" presId="urn:microsoft.com/office/officeart/2005/8/layout/process4"/>
    <dgm:cxn modelId="{B64A5981-5AC9-4F79-847B-FA1F5B789327}" type="presParOf" srcId="{C82E2CB3-3E67-43B1-BCBC-94040770342A}" destId="{2CE80FEB-619A-4EC2-923B-2B44B97116FA}" srcOrd="0" destOrd="0" presId="urn:microsoft.com/office/officeart/2005/8/layout/process4"/>
    <dgm:cxn modelId="{76E1B39B-E504-4BF7-8C35-2D9706F3170A}" type="presParOf" srcId="{8F9EA08C-2AF3-400F-B8E8-E2AD01A753BC}" destId="{D847608F-1329-4AEC-A3B7-26F0A773EA67}" srcOrd="1" destOrd="0" presId="urn:microsoft.com/office/officeart/2005/8/layout/process4"/>
    <dgm:cxn modelId="{A78EB68C-3AD9-4E78-B880-7A0E222DD96D}" type="presParOf" srcId="{8F9EA08C-2AF3-400F-B8E8-E2AD01A753BC}" destId="{E76DB0A2-AB94-492C-91E1-BE0F11F4ED57}" srcOrd="2" destOrd="0" presId="urn:microsoft.com/office/officeart/2005/8/layout/process4"/>
    <dgm:cxn modelId="{0256955D-1C67-472D-9DBC-24EB66B16754}" type="presParOf" srcId="{E76DB0A2-AB94-492C-91E1-BE0F11F4ED57}" destId="{40FFC9F6-3ABE-400B-966D-C1895E78961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85DFF-DAA8-471E-91F3-CF3E3BB8B485}">
      <dsp:nvSpPr>
        <dsp:cNvPr id="0" name=""/>
        <dsp:cNvSpPr/>
      </dsp:nvSpPr>
      <dsp:spPr>
        <a:xfrm>
          <a:off x="2398" y="240902"/>
          <a:ext cx="2338677" cy="8950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Early technology had no confidentiality or integrity</a:t>
          </a:r>
        </a:p>
      </dsp:txBody>
      <dsp:txXfrm>
        <a:off x="2398" y="240902"/>
        <a:ext cx="2338677" cy="895070"/>
      </dsp:txXfrm>
    </dsp:sp>
    <dsp:sp modelId="{90299483-7C8A-4504-BC6B-E2220A269FCF}">
      <dsp:nvSpPr>
        <dsp:cNvPr id="0" name=""/>
        <dsp:cNvSpPr/>
      </dsp:nvSpPr>
      <dsp:spPr>
        <a:xfrm>
          <a:off x="2398" y="1135972"/>
          <a:ext cx="2338677" cy="355134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Telnet and FTP transmit username and passwords in cleartext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Older encryption models added encryption but no integrity</a:t>
          </a:r>
        </a:p>
      </dsp:txBody>
      <dsp:txXfrm>
        <a:off x="2398" y="1135972"/>
        <a:ext cx="2338677" cy="3551343"/>
      </dsp:txXfrm>
    </dsp:sp>
    <dsp:sp modelId="{B3746316-028A-412A-93C0-5C7FD49D629B}">
      <dsp:nvSpPr>
        <dsp:cNvPr id="0" name=""/>
        <dsp:cNvSpPr/>
      </dsp:nvSpPr>
      <dsp:spPr>
        <a:xfrm>
          <a:off x="2668490" y="240902"/>
          <a:ext cx="2338677" cy="895070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makes them vulnerable to:</a:t>
          </a:r>
        </a:p>
      </dsp:txBody>
      <dsp:txXfrm>
        <a:off x="2668490" y="240902"/>
        <a:ext cx="2338677" cy="895070"/>
      </dsp:txXfrm>
    </dsp:sp>
    <dsp:sp modelId="{7E3E89B7-3EB8-43D8-9450-58ADBB368C47}">
      <dsp:nvSpPr>
        <dsp:cNvPr id="0" name=""/>
        <dsp:cNvSpPr/>
      </dsp:nvSpPr>
      <dsp:spPr>
        <a:xfrm>
          <a:off x="2668490" y="1135972"/>
          <a:ext cx="2338677" cy="3551343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IP Spoofing (similar to earlier – you just give a fake IP address over full fake gateway)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Man in the Middle (MitM, setup fake gateway)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Eavesdropping (sniff traffic to find info)</a:t>
          </a:r>
        </a:p>
      </dsp:txBody>
      <dsp:txXfrm>
        <a:off x="2668490" y="1135972"/>
        <a:ext cx="2338677" cy="3551343"/>
      </dsp:txXfrm>
    </dsp:sp>
    <dsp:sp modelId="{8F38EF35-C526-4120-9C9B-B6AD7360A652}">
      <dsp:nvSpPr>
        <dsp:cNvPr id="0" name=""/>
        <dsp:cNvSpPr/>
      </dsp:nvSpPr>
      <dsp:spPr>
        <a:xfrm>
          <a:off x="5334582" y="240902"/>
          <a:ext cx="2338677" cy="89507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SSH prevents this with:</a:t>
          </a:r>
        </a:p>
      </dsp:txBody>
      <dsp:txXfrm>
        <a:off x="5334582" y="240902"/>
        <a:ext cx="2338677" cy="895070"/>
      </dsp:txXfrm>
    </dsp:sp>
    <dsp:sp modelId="{77641CCA-CF1F-4D66-A18F-E8DD38C9F1E4}">
      <dsp:nvSpPr>
        <dsp:cNvPr id="0" name=""/>
        <dsp:cNvSpPr/>
      </dsp:nvSpPr>
      <dsp:spPr>
        <a:xfrm>
          <a:off x="5334582" y="1135972"/>
          <a:ext cx="2338677" cy="3551343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Data Encryption (confidence)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Host/Client-based authentication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Hash (table) based address matching (MAC/IP) (integrity)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Still some MitM</a:t>
          </a:r>
        </a:p>
      </dsp:txBody>
      <dsp:txXfrm>
        <a:off x="5334582" y="1135972"/>
        <a:ext cx="2338677" cy="3551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A8F85-78FE-42CB-9B29-1466C8C94622}">
      <dsp:nvSpPr>
        <dsp:cNvPr id="0" name=""/>
        <dsp:cNvSpPr/>
      </dsp:nvSpPr>
      <dsp:spPr>
        <a:xfrm>
          <a:off x="0" y="278207"/>
          <a:ext cx="10915869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SSH-1: older and no longer supported</a:t>
          </a:r>
          <a:endParaRPr lang="en-US" sz="3100" kern="1200"/>
        </a:p>
      </dsp:txBody>
      <dsp:txXfrm>
        <a:off x="36296" y="314503"/>
        <a:ext cx="10843277" cy="670943"/>
      </dsp:txXfrm>
    </dsp:sp>
    <dsp:sp modelId="{4ACE0BFA-6E8D-4D8C-91BE-AFA52C4B3100}">
      <dsp:nvSpPr>
        <dsp:cNvPr id="0" name=""/>
        <dsp:cNvSpPr/>
      </dsp:nvSpPr>
      <dsp:spPr>
        <a:xfrm>
          <a:off x="0" y="1111022"/>
          <a:ext cx="10915869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SSH-2: Fixes bugs in SSH-1 and adds security. Version used on Windows 10+ &amp; MS Server machines.</a:t>
          </a:r>
          <a:endParaRPr lang="en-US" sz="3100" kern="1200"/>
        </a:p>
      </dsp:txBody>
      <dsp:txXfrm>
        <a:off x="36296" y="1147318"/>
        <a:ext cx="10843277" cy="670943"/>
      </dsp:txXfrm>
    </dsp:sp>
    <dsp:sp modelId="{5588ECE3-A5D9-478D-BB73-BF1BAD1F61C3}">
      <dsp:nvSpPr>
        <dsp:cNvPr id="0" name=""/>
        <dsp:cNvSpPr/>
      </dsp:nvSpPr>
      <dsp:spPr>
        <a:xfrm>
          <a:off x="0" y="1943837"/>
          <a:ext cx="10915869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OpenSSH: Runs on SSH-2 and is the free version used in *nix environments (and most windows environments). </a:t>
          </a:r>
          <a:endParaRPr lang="en-US" sz="3100" kern="1200"/>
        </a:p>
      </dsp:txBody>
      <dsp:txXfrm>
        <a:off x="36296" y="1980133"/>
        <a:ext cx="10843277" cy="670943"/>
      </dsp:txXfrm>
    </dsp:sp>
    <dsp:sp modelId="{1F66DC90-A0A5-404B-85FC-BE0F7328C033}">
      <dsp:nvSpPr>
        <dsp:cNvPr id="0" name=""/>
        <dsp:cNvSpPr/>
      </dsp:nvSpPr>
      <dsp:spPr>
        <a:xfrm>
          <a:off x="0" y="2687372"/>
          <a:ext cx="10915869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579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/>
            <a:t>Allows for full VPN instead of just and SSH tunnel depending on configuration</a:t>
          </a:r>
          <a:endParaRPr lang="en-US" sz="2400" kern="1200"/>
        </a:p>
      </dsp:txBody>
      <dsp:txXfrm>
        <a:off x="0" y="2687372"/>
        <a:ext cx="10915869" cy="513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1A737-D6FE-4A3A-9F0B-26BDF54C1B53}">
      <dsp:nvSpPr>
        <dsp:cNvPr id="0" name=""/>
        <dsp:cNvSpPr/>
      </dsp:nvSpPr>
      <dsp:spPr>
        <a:xfrm>
          <a:off x="0" y="83032"/>
          <a:ext cx="10055132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SSH protects against:</a:t>
          </a:r>
        </a:p>
      </dsp:txBody>
      <dsp:txXfrm>
        <a:off x="36296" y="119328"/>
        <a:ext cx="9982540" cy="670943"/>
      </dsp:txXfrm>
    </dsp:sp>
    <dsp:sp modelId="{F91B46B2-18C1-4233-9AEA-C69E00800589}">
      <dsp:nvSpPr>
        <dsp:cNvPr id="0" name=""/>
        <dsp:cNvSpPr/>
      </dsp:nvSpPr>
      <dsp:spPr>
        <a:xfrm>
          <a:off x="0" y="826567"/>
          <a:ext cx="10055132" cy="327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25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Some Eavesdropping and MITM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Encryption, Periodic Key Replacements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Connection hijacking 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strong encryption integrity check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Periodic Session Key replacements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Name service and IP spoofing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strong encryption integrity check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certification</a:t>
          </a:r>
        </a:p>
      </dsp:txBody>
      <dsp:txXfrm>
        <a:off x="0" y="826567"/>
        <a:ext cx="10055132" cy="3272670"/>
      </dsp:txXfrm>
    </dsp:sp>
    <dsp:sp modelId="{90A32C98-6BBE-4519-B0C6-2C50A1A3C111}">
      <dsp:nvSpPr>
        <dsp:cNvPr id="0" name=""/>
        <dsp:cNvSpPr/>
      </dsp:nvSpPr>
      <dsp:spPr>
        <a:xfrm>
          <a:off x="0" y="4099237"/>
          <a:ext cx="10055132" cy="743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Does not work (can help) against:</a:t>
          </a:r>
        </a:p>
      </dsp:txBody>
      <dsp:txXfrm>
        <a:off x="36296" y="4135533"/>
        <a:ext cx="9982540" cy="670943"/>
      </dsp:txXfrm>
    </dsp:sp>
    <dsp:sp modelId="{51809230-C322-4473-B274-53FDA603F9FB}">
      <dsp:nvSpPr>
        <dsp:cNvPr id="0" name=""/>
        <dsp:cNvSpPr/>
      </dsp:nvSpPr>
      <dsp:spPr>
        <a:xfrm>
          <a:off x="0" y="4842772"/>
          <a:ext cx="10055132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25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Password cracking (keys help)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Malicious Threat Actors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Insider Actors</a:t>
          </a:r>
        </a:p>
      </dsp:txBody>
      <dsp:txXfrm>
        <a:off x="0" y="4842772"/>
        <a:ext cx="10055132" cy="12192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80FEB-619A-4EC2-923B-2B44B97116FA}">
      <dsp:nvSpPr>
        <dsp:cNvPr id="0" name=""/>
        <dsp:cNvSpPr/>
      </dsp:nvSpPr>
      <dsp:spPr>
        <a:xfrm>
          <a:off x="0" y="3341354"/>
          <a:ext cx="6900512" cy="21922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This week, look at your project (and its platform) and how might some of these change the SWOT you did?</a:t>
          </a:r>
        </a:p>
      </dsp:txBody>
      <dsp:txXfrm>
        <a:off x="0" y="3341354"/>
        <a:ext cx="6900512" cy="2192290"/>
      </dsp:txXfrm>
    </dsp:sp>
    <dsp:sp modelId="{40FFC9F6-3ABE-400B-966D-C1895E789612}">
      <dsp:nvSpPr>
        <dsp:cNvPr id="0" name=""/>
        <dsp:cNvSpPr/>
      </dsp:nvSpPr>
      <dsp:spPr>
        <a:xfrm rot="10800000">
          <a:off x="0" y="2496"/>
          <a:ext cx="6900512" cy="337174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We’ll continue this next week</a:t>
          </a:r>
        </a:p>
      </dsp:txBody>
      <dsp:txXfrm rot="10800000">
        <a:off x="0" y="2496"/>
        <a:ext cx="6900512" cy="2190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01:53:22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02:02:17.2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DADAD-1908-4A85-BBF4-B3EC3D25394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EEFA3-D337-4325-BBDD-84E9BD113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9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board: Draw stick figures. Human protocols – the icebreaker &amp; typical (hopefully there will be variance but if not ask how it might be different if your meeting a new co-worker vs. family member’s new significant other vs. new professor….). Should have rules (algorithm) directing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9F7F-8DA9-437B-AE51-74C3DC69CD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9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9F7F-8DA9-437B-AE51-74C3DC69CD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4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9F7F-8DA9-437B-AE51-74C3DC69CD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1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9F7F-8DA9-437B-AE51-74C3DC69CD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7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4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9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8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1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1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3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3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8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8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1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Desktop.jpg" TargetMode="External"/><Relationship Id="rId13" Type="http://schemas.openxmlformats.org/officeDocument/2006/relationships/hyperlink" Target="http://www.tecnomani.com/i-migliori-tablet-android-per-il-gaming-test-prestazioni/" TargetMode="External"/><Relationship Id="rId18" Type="http://schemas.openxmlformats.org/officeDocument/2006/relationships/hyperlink" Target="https://en.wikipedia.org/wiki/File:Server-multiple.svg" TargetMode="External"/><Relationship Id="rId3" Type="http://schemas.openxmlformats.org/officeDocument/2006/relationships/image" Target="../media/image6.jpg"/><Relationship Id="rId7" Type="http://schemas.openxmlformats.org/officeDocument/2006/relationships/image" Target="../media/image9.jp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pngall.com/website-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iphone-phone-smartphone-mobile-2464968/" TargetMode="External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hyperlink" Target="https://meta.wikimedia.org/wiki/File:Oxygen15.04.1-computer-laptop.svg" TargetMode="External"/><Relationship Id="rId4" Type="http://schemas.openxmlformats.org/officeDocument/2006/relationships/hyperlink" Target="http://electronics.stackexchange.com/questions/287149/can-photos-be-printed-on-the-actual-disks-in-magnetic-hard-drive-the-same-way-th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.wikimedia.org/wiki/File:Oxygen15.04.1-computer-laptop.svg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n5250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commons.wikimedia.org/wiki/File:System_z_Frames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-_wleMNI-E?start=73&amp;feature=oembe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diaonderzoek.nl/7035/7035/" TargetMode="External"/><Relationship Id="rId13" Type="http://schemas.openxmlformats.org/officeDocument/2006/relationships/hyperlink" Target="https://creativecommons.org/licenses/by-sa/3.0/" TargetMode="External"/><Relationship Id="rId1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8.jpg"/><Relationship Id="rId12" Type="http://schemas.openxmlformats.org/officeDocument/2006/relationships/hyperlink" Target="https://meta.wikimedia.org/wiki/File:Oxygen15.04.1-computer-laptop.svg" TargetMode="External"/><Relationship Id="rId17" Type="http://schemas.openxmlformats.org/officeDocument/2006/relationships/hyperlink" Target="https://creativecommons.org/licenses/by-nc-nd/3.0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tecnomani.com/i-migliori-tablet-android-per-il-gaming-test-prestazion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iphone-phone-smartphone-mobile-2464968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hyperlink" Target="http://commons.wikimedia.org/wiki/File:Desktop.jpg" TargetMode="External"/><Relationship Id="rId19" Type="http://schemas.openxmlformats.org/officeDocument/2006/relationships/hyperlink" Target="http://www.pngall.com/website-png" TargetMode="External"/><Relationship Id="rId4" Type="http://schemas.openxmlformats.org/officeDocument/2006/relationships/hyperlink" Target="http://electronics.stackexchange.com/questions/287149/can-photos-be-printed-on-the-actual-disks-in-magnetic-hard-drive-the-same-way-th" TargetMode="External"/><Relationship Id="rId9" Type="http://schemas.openxmlformats.org/officeDocument/2006/relationships/image" Target="../media/image9.jpg"/><Relationship Id="rId1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flickr.com/photos/jsjgeology/49762852206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padlock art">
            <a:extLst>
              <a:ext uri="{FF2B5EF4-FFF2-40B4-BE49-F238E27FC236}">
                <a16:creationId xmlns:a16="http://schemas.microsoft.com/office/drawing/2014/main" id="{3EE2028A-8376-44A6-18BD-2BCC5D679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299" r="-1" b="315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348A5-2769-4CB1-223D-DDACADBE9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/>
              <a:t>Network Security 2: Protocol subversion, system connections, and boundaries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7B5A5-B257-50FC-D749-EC44F4076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169F4-8093-921B-95A6-EB2571F9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 dirty="0"/>
              <a:t>One solution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DE502"/>
          </a:solidFill>
          <a:ln w="38100" cap="rnd">
            <a:solidFill>
              <a:srgbClr val="FDE50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CCDC-D52E-7CF1-BA02-12CE13428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458608" cy="4035378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Public Key Infrastructure (PKI)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1970s….released to public in 1990s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We’ll cover what they are in Encryption portion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Then Decentralized PKI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Standard uses a centralized registry of identifiers (from a certification authority)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Decentralized removes this and uses a distributed ledger with each entity serving as its own root authority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second is becoming increasingly popular but that’s a different class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this help solve the problem (either version)?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A09CA296-2AB0-EBCF-8C03-DD8D0F323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63772"/>
            <a:ext cx="5458968" cy="39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9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0A1C8CFB-0AD6-403C-B414-89B231B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770" y="1658816"/>
            <a:ext cx="914400" cy="4038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Client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31255A0-34FF-4962-9FFD-2FF5B622E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770" y="1582616"/>
            <a:ext cx="990600" cy="426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Server</a:t>
            </a: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7CC001EC-74EF-427D-A713-550C0EFFD66C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1735016"/>
            <a:ext cx="5562600" cy="274638"/>
            <a:chOff x="1056" y="1200"/>
            <a:chExt cx="3504" cy="173"/>
          </a:xfrm>
        </p:grpSpPr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E0B0B1B3-B080-44C4-9AC0-1B70B4218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44"/>
              <a:ext cx="35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88B2B933-3CCD-4DA4-BF45-779C90086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200"/>
              <a:ext cx="16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Opens a TCP connection to port 22</a:t>
              </a: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951E8BB1-5FDF-458C-AC84-F02082676C51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2116016"/>
            <a:ext cx="5562600" cy="655638"/>
            <a:chOff x="1056" y="1440"/>
            <a:chExt cx="3504" cy="413"/>
          </a:xfrm>
        </p:grpSpPr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A10B2EF9-B277-4203-94BC-5669F6C43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36"/>
              <a:ext cx="3504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A5564A81-BBFD-4B28-A625-B334EFA42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440"/>
              <a:ext cx="16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SSH protocol version exchange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1B634CB3-4A1E-4A30-ADFF-85BA1771D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680"/>
              <a:ext cx="163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e.g ASCII :” SSH-1.5-1.2.27”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5F0ADB33-D3A2-45AF-AF8F-F8BCC31D967C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3030416"/>
            <a:ext cx="5562600" cy="639763"/>
            <a:chOff x="1056" y="1938"/>
            <a:chExt cx="3504" cy="403"/>
          </a:xfrm>
        </p:grpSpPr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B59C4B21-A186-4272-98D3-85BFD3BE3F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2091"/>
              <a:ext cx="35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21E6A87C-BBAA-4A0E-AD76-5AE9E231C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938"/>
              <a:ext cx="20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Server identification {H+S+list of ciphers and authentication methods+cookie} + session parameters</a:t>
              </a:r>
            </a:p>
          </p:txBody>
        </p: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01FCA286-11C4-4D65-8DB4-2401E825C316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4021016"/>
            <a:ext cx="5562600" cy="457200"/>
            <a:chOff x="1056" y="2439"/>
            <a:chExt cx="3504" cy="288"/>
          </a:xfrm>
        </p:grpSpPr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72E47AAE-08F4-45A1-8EFE-B5B70D0D7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586"/>
              <a:ext cx="3504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8F35327C-2E03-426B-BA57-E5646774B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439"/>
              <a:ext cx="2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Selected data cipher +encrypted session    key K(H,S) +cookie</a:t>
              </a:r>
            </a:p>
          </p:txBody>
        </p:sp>
      </p:grpSp>
      <p:grpSp>
        <p:nvGrpSpPr>
          <p:cNvPr id="23" name="Group 25">
            <a:extLst>
              <a:ext uri="{FF2B5EF4-FFF2-40B4-BE49-F238E27FC236}">
                <a16:creationId xmlns:a16="http://schemas.microsoft.com/office/drawing/2014/main" id="{8E024B18-EB23-4225-AE11-B83D10FBB44A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4711579"/>
            <a:ext cx="5562600" cy="457200"/>
            <a:chOff x="1056" y="3075"/>
            <a:chExt cx="3504" cy="288"/>
          </a:xfrm>
        </p:grpSpPr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B7FC9C5E-624D-4602-A430-A9EB765465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3225"/>
              <a:ext cx="35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7EB6B390-AB06-48AE-9991-D1013D004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075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Server acknowledgement encrypted with K</a:t>
              </a:r>
            </a:p>
          </p:txBody>
        </p: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4D36CD71-1CCB-4B9B-8172-24A8B66D04D1}"/>
              </a:ext>
            </a:extLst>
          </p:cNvPr>
          <p:cNvGrpSpPr>
            <a:grpSpLocks/>
          </p:cNvGrpSpPr>
          <p:nvPr/>
        </p:nvGrpSpPr>
        <p:grpSpPr bwMode="auto">
          <a:xfrm>
            <a:off x="3083170" y="5187829"/>
            <a:ext cx="5562600" cy="549275"/>
            <a:chOff x="1056" y="3375"/>
            <a:chExt cx="3504" cy="346"/>
          </a:xfrm>
        </p:grpSpPr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7011476B-88B5-4F62-AD6A-3F3996B59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552"/>
              <a:ext cx="350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B5509097-E258-44C6-9635-29D603903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5" y="3375"/>
              <a:ext cx="16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Secure connection established!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Server authenticated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EE77476-029B-4B06-8CF9-40373A9AC11B}"/>
              </a:ext>
            </a:extLst>
          </p:cNvPr>
          <p:cNvSpPr/>
          <p:nvPr/>
        </p:nvSpPr>
        <p:spPr>
          <a:xfrm>
            <a:off x="3073601" y="240484"/>
            <a:ext cx="6115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SSH protocol Exchange (note: no SSL)</a:t>
            </a:r>
          </a:p>
        </p:txBody>
      </p:sp>
    </p:spTree>
    <p:extLst>
      <p:ext uri="{BB962C8B-B14F-4D97-AF65-F5344CB8AC3E}">
        <p14:creationId xmlns:p14="http://schemas.microsoft.com/office/powerpoint/2010/main" val="35905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A50B9-BB79-480D-BF01-88ED7B5E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/>
              <a:t>Two types of SSH (okay…3)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7E1B532-65B0-413E-A82E-ED697E2B1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601161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9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C05AB-6989-40E5-9ADD-6C4C0D39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Differences between 1 &amp; 2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6DCFD2-19B1-4809-8918-F01A802B1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6349"/>
            <a:ext cx="7214616" cy="43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9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EC04-FC59-49A0-946F-E4CC3F05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SSH protections &amp; Issues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What do you think they are?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24DF40-9AAB-4B58-9208-5FEA0250D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72691"/>
              </p:ext>
            </p:extLst>
          </p:nvPr>
        </p:nvGraphicFramePr>
        <p:xfrm>
          <a:off x="1367373" y="450636"/>
          <a:ext cx="10055132" cy="614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09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hishing">
            <a:extLst>
              <a:ext uri="{FF2B5EF4-FFF2-40B4-BE49-F238E27FC236}">
                <a16:creationId xmlns:a16="http://schemas.microsoft.com/office/drawing/2014/main" id="{6BF70FF2-1395-4748-8AA6-E1D50FA1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2EC04-FC59-49A0-946F-E4CC3F05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638089"/>
            <a:ext cx="5337270" cy="147680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rgbClr val="FFFFFF"/>
                </a:solidFill>
              </a:rPr>
              <a:t>A Known security issue with SSH-1 (also 2)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6304" y="2368177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573-3933-44AD-BB2C-0FFD58187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664886"/>
            <a:ext cx="5461095" cy="355078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</a:rPr>
              <a:t>This one was just fixed (called the “GOBBLES” exploit) but tended to just crash servers (this is a nutshell explanation):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Standard SSH session started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Standard </a:t>
            </a:r>
            <a:r>
              <a:rPr lang="en-US" sz="2400" dirty="0" err="1">
                <a:solidFill>
                  <a:srgbClr val="FFFFFF"/>
                </a:solidFill>
              </a:rPr>
              <a:t>info_request</a:t>
            </a:r>
            <a:r>
              <a:rPr lang="en-US" sz="2400" dirty="0">
                <a:solidFill>
                  <a:srgbClr val="FFFFFF"/>
                </a:solidFill>
              </a:rPr>
              <a:t> prompts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Attacker sends a huge integer instead of requested number of responses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Integer gets written to all pointers in the array eventually causing overflow errors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67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05339-F0FE-4073-AAA6-5659BFC7C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80" r="8059"/>
          <a:stretch/>
        </p:blipFill>
        <p:spPr>
          <a:xfrm>
            <a:off x="1287134" y="2185930"/>
            <a:ext cx="2254830" cy="18788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02C2B1-1D26-4969-A822-B0D9574B76F9}"/>
              </a:ext>
            </a:extLst>
          </p:cNvPr>
          <p:cNvSpPr txBox="1">
            <a:spLocks/>
          </p:cNvSpPr>
          <p:nvPr/>
        </p:nvSpPr>
        <p:spPr>
          <a:xfrm>
            <a:off x="2035426" y="520102"/>
            <a:ext cx="2859728" cy="65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So we can have a network in a network (web server)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BCA8A-6F7A-4606-93C7-43AD80F48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022" r="7022"/>
          <a:stretch/>
        </p:blipFill>
        <p:spPr>
          <a:xfrm>
            <a:off x="7232070" y="4665445"/>
            <a:ext cx="1668027" cy="1455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75C27-CC24-4DBA-A28B-567D87D56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657" r="2657"/>
          <a:stretch/>
        </p:blipFill>
        <p:spPr>
          <a:xfrm>
            <a:off x="9156858" y="2848963"/>
            <a:ext cx="1668027" cy="1455420"/>
          </a:xfrm>
          <a:prstGeom prst="rect">
            <a:avLst/>
          </a:prstGeom>
        </p:spPr>
      </p:pic>
      <p:pic>
        <p:nvPicPr>
          <p:cNvPr id="13" name="Picture 12" descr="A silver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E271F599-E5AB-4671-9FDA-98D229B06A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268793" y="520102"/>
            <a:ext cx="2254829" cy="22548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DD685C-255C-4177-A943-BBB272D939CC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5284893" y="1647517"/>
            <a:ext cx="3983900" cy="9158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3AD63D8-93C8-4E04-989D-830F7B369457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>
            <a:off x="5913481" y="4169990"/>
            <a:ext cx="1318589" cy="12231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354B92-50E4-4351-AEBF-CA03FA09ACFD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5784373" y="3125331"/>
            <a:ext cx="3372485" cy="4513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CD43E5-D649-44F3-8C74-3A963C109BB0}"/>
              </a:ext>
            </a:extLst>
          </p:cNvPr>
          <p:cNvSpPr txBox="1"/>
          <p:nvPr/>
        </p:nvSpPr>
        <p:spPr>
          <a:xfrm>
            <a:off x="9147537" y="4178540"/>
            <a:ext cx="166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8" tooltip="http://commons.wikimedia.org/wiki/File:Desktop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34" name="Picture 33" descr="A picture containing text, indoor, monitor, electronics&#10;&#10;Description automatically generated">
            <a:extLst>
              <a:ext uri="{FF2B5EF4-FFF2-40B4-BE49-F238E27FC236}">
                <a16:creationId xmlns:a16="http://schemas.microsoft.com/office/drawing/2014/main" id="{17FB4F8D-9AE8-47AC-A95A-762E47CF46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68793" y="4871075"/>
            <a:ext cx="1876205" cy="12709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2C5F97-13E2-44D0-990E-28B45E44EC4C}"/>
              </a:ext>
            </a:extLst>
          </p:cNvPr>
          <p:cNvSpPr txBox="1"/>
          <p:nvPr/>
        </p:nvSpPr>
        <p:spPr>
          <a:xfrm>
            <a:off x="1394286" y="4178540"/>
            <a:ext cx="187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3" tooltip="http://www.tecnomani.com/i-migliori-tablet-android-per-il-gaming-test-prestazioni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C8F656-7273-49AC-A3C1-9FCCE6F49346}"/>
              </a:ext>
            </a:extLst>
          </p:cNvPr>
          <p:cNvCxnSpPr>
            <a:cxnSpLocks/>
            <a:stCxn id="43" idx="3"/>
            <a:endCxn id="34" idx="0"/>
          </p:cNvCxnSpPr>
          <p:nvPr/>
        </p:nvCxnSpPr>
        <p:spPr>
          <a:xfrm>
            <a:off x="5913481" y="4169990"/>
            <a:ext cx="4293415" cy="7010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853AF278-7604-4F87-B8F7-C3290A5571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785413" y="2563416"/>
            <a:ext cx="998960" cy="11238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82A41-073A-413C-8DF9-D0A1051B99A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3541964" y="3125331"/>
            <a:ext cx="1243449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756993-86C6-49ED-B719-C5D3095096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637663" y="3267880"/>
            <a:ext cx="1275818" cy="18042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5A9F292-3E35-49AF-8F7C-67691112AE93}"/>
              </a:ext>
            </a:extLst>
          </p:cNvPr>
          <p:cNvSpPr txBox="1"/>
          <p:nvPr/>
        </p:nvSpPr>
        <p:spPr>
          <a:xfrm>
            <a:off x="4895154" y="4840212"/>
            <a:ext cx="841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en.wikipedia.org/wiki/File:Server-multiple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952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4C48-6D3E-4AE9-A00B-3E1536EF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4B57-02D9-4EE2-BE9E-D3CB52453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It’s a protocol used for the Internet; defines that a client creates a request (defines this too) and a server should respond (this too)</a:t>
            </a:r>
          </a:p>
          <a:p>
            <a:pPr lvl="1"/>
            <a:r>
              <a:rPr lang="en-US" sz="2000" dirty="0"/>
              <a:t>HTTP = Hypertext Transfer Protocol</a:t>
            </a:r>
          </a:p>
          <a:p>
            <a:pPr lvl="1"/>
            <a:r>
              <a:rPr lang="en-US" sz="2000" dirty="0"/>
              <a:t>HTTPS = Hypertext Transfer Protocol using Security (this is </a:t>
            </a:r>
            <a:r>
              <a:rPr lang="en-US" sz="2000" b="1" dirty="0"/>
              <a:t>Transport Layer not Protocol</a:t>
            </a:r>
            <a:r>
              <a:rPr lang="en-US" sz="2000" dirty="0"/>
              <a:t>)</a:t>
            </a:r>
          </a:p>
          <a:p>
            <a:pPr lvl="2"/>
            <a:r>
              <a:rPr lang="en-US" dirty="0"/>
              <a:t>Used to be SSL (Secure Socket Layer, 94) now is TLS (Transport Layer Security, 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BFEC-92DF-4A8F-8CFB-AC2B1F8D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587495"/>
            <a:ext cx="4781550" cy="2724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4F788-287A-4A0D-A6E7-F1594DE173AD}"/>
              </a:ext>
            </a:extLst>
          </p:cNvPr>
          <p:cNvSpPr/>
          <p:nvPr/>
        </p:nvSpPr>
        <p:spPr>
          <a:xfrm>
            <a:off x="2649543" y="5934670"/>
            <a:ext cx="6892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June 15, 22: Last SSL based browser died</a:t>
            </a:r>
          </a:p>
        </p:txBody>
      </p:sp>
    </p:spTree>
    <p:extLst>
      <p:ext uri="{BB962C8B-B14F-4D97-AF65-F5344CB8AC3E}">
        <p14:creationId xmlns:p14="http://schemas.microsoft.com/office/powerpoint/2010/main" val="2812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51426-14C4-4E7A-F004-656884198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" b="-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67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C7AD-80E3-47E8-B3D8-FE7FA82A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happened on Google’s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5C3F2-C546-402C-ADD7-D38C63554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Google webserver (at address ….) received an HTTPS request on port 443</a:t>
            </a:r>
          </a:p>
          <a:p>
            <a:pPr lvl="1"/>
            <a:r>
              <a:rPr lang="en-US" dirty="0"/>
              <a:t>It decided on this server because it has virtual hosting (see reading) which allows it to assign multiple end-points for a single URL</a:t>
            </a:r>
          </a:p>
          <a:p>
            <a:r>
              <a:rPr lang="en-US" dirty="0"/>
              <a:t>It processed it using the defined rules of the protocol and standard TLS validation with a GET request</a:t>
            </a:r>
          </a:p>
          <a:p>
            <a:pPr lvl="1"/>
            <a:r>
              <a:rPr lang="en-US" dirty="0"/>
              <a:t>There were not passed arguments</a:t>
            </a:r>
          </a:p>
          <a:p>
            <a:pPr lvl="1"/>
            <a:r>
              <a:rPr lang="en-US" dirty="0"/>
              <a:t>It’s internal rules specified if </a:t>
            </a:r>
            <a:r>
              <a:rPr lang="en-US" dirty="0">
                <a:hlinkClick r:id="rId2"/>
              </a:rPr>
              <a:t>www.google.com</a:t>
            </a:r>
            <a:r>
              <a:rPr lang="en-US" dirty="0"/>
              <a:t> with no arguments then return index.html</a:t>
            </a:r>
          </a:p>
          <a:p>
            <a:pPr lvl="1"/>
            <a:r>
              <a:rPr lang="en-US" dirty="0"/>
              <a:t>Verify </a:t>
            </a:r>
          </a:p>
          <a:p>
            <a:r>
              <a:rPr lang="en-US" dirty="0"/>
              <a:t>We downloaded the returned index.html from the open communication network and the browser automagically processed it</a:t>
            </a:r>
          </a:p>
        </p:txBody>
      </p:sp>
    </p:spTree>
    <p:extLst>
      <p:ext uri="{BB962C8B-B14F-4D97-AF65-F5344CB8AC3E}">
        <p14:creationId xmlns:p14="http://schemas.microsoft.com/office/powerpoint/2010/main" val="396901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F87-1155-223E-7D91-EA71240E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 a network looks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929E6-0561-97D0-6D4C-92B0DF04C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communicate using protocols</a:t>
            </a:r>
          </a:p>
          <a:p>
            <a:r>
              <a:rPr lang="en-US" dirty="0"/>
              <a:t>Let’s look at 3 basic connection methods</a:t>
            </a:r>
          </a:p>
          <a:p>
            <a:pPr lvl="1"/>
            <a:r>
              <a:rPr lang="en-US" dirty="0"/>
              <a:t>Telnet, Secure Shell, Transportation Layer Security</a:t>
            </a:r>
          </a:p>
          <a:p>
            <a:r>
              <a:rPr lang="en-US" dirty="0"/>
              <a:t>A few issues with these</a:t>
            </a:r>
          </a:p>
          <a:p>
            <a:r>
              <a:rPr lang="en-US" dirty="0"/>
              <a:t>Then TCP and HTTP</a:t>
            </a:r>
          </a:p>
          <a:p>
            <a:pPr lvl="1"/>
            <a:r>
              <a:rPr lang="en-US" dirty="0"/>
              <a:t>To include HTTPS</a:t>
            </a:r>
          </a:p>
        </p:txBody>
      </p:sp>
    </p:spTree>
    <p:extLst>
      <p:ext uri="{BB962C8B-B14F-4D97-AF65-F5344CB8AC3E}">
        <p14:creationId xmlns:p14="http://schemas.microsoft.com/office/powerpoint/2010/main" val="2356597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D6B2E-3E8F-2719-8625-1E4CCF48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That was a lot – and its just the surface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74C2DA8-CF70-228E-7361-1A04E63E2B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97069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28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591-E766-4860-8336-2B06DA1E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02B8-57AC-476C-B992-3ECAA116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6316"/>
            <a:ext cx="9601196" cy="3689684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Protocols are </a:t>
            </a:r>
            <a:r>
              <a:rPr lang="en-US" b="1" u="sng" dirty="0"/>
              <a:t>translators</a:t>
            </a:r>
          </a:p>
          <a:p>
            <a:r>
              <a:rPr lang="en-US" dirty="0"/>
              <a:t>They are an </a:t>
            </a:r>
            <a:r>
              <a:rPr lang="en-US" u="sng" dirty="0"/>
              <a:t>established set of rules </a:t>
            </a:r>
            <a:r>
              <a:rPr lang="en-US" dirty="0"/>
              <a:t>that govern </a:t>
            </a:r>
            <a:r>
              <a:rPr lang="en-US" u="sng" dirty="0"/>
              <a:t>how data is transmitted </a:t>
            </a:r>
            <a:r>
              <a:rPr lang="en-US" dirty="0"/>
              <a:t>between different devices within a network</a:t>
            </a:r>
          </a:p>
          <a:p>
            <a:pPr lvl="1"/>
            <a:r>
              <a:rPr lang="en-US" dirty="0"/>
              <a:t>Define: </a:t>
            </a:r>
            <a:r>
              <a:rPr lang="en-US" b="1" dirty="0"/>
              <a:t>Format, Msg Order </a:t>
            </a:r>
            <a:r>
              <a:rPr lang="en-US" dirty="0"/>
              <a:t>(send/receive)</a:t>
            </a:r>
            <a:r>
              <a:rPr lang="en-US" b="1" dirty="0"/>
              <a:t>, Actions taken</a:t>
            </a:r>
            <a:r>
              <a:rPr lang="en-US" dirty="0"/>
              <a:t> on msg send or receipt</a:t>
            </a:r>
          </a:p>
          <a:p>
            <a:pPr lvl="1"/>
            <a:r>
              <a:rPr lang="en-US" dirty="0"/>
              <a:t>Our Apple which speaks MacOS and our server which speaks Linux are able to communicate and upload a file using a protocol (FTP) and the same protocol allows the Server to talk to a Windows 10 (</a:t>
            </a:r>
            <a:r>
              <a:rPr lang="en-US" dirty="0" err="1"/>
              <a:t>Powershell</a:t>
            </a:r>
            <a:r>
              <a:rPr lang="en-US" dirty="0"/>
              <a:t>) machine which needs to download the file.</a:t>
            </a:r>
          </a:p>
          <a:p>
            <a:r>
              <a:rPr lang="en-US" dirty="0"/>
              <a:t>They are standards created by IT organizations like IEEE or W3C</a:t>
            </a:r>
          </a:p>
        </p:txBody>
      </p:sp>
    </p:spTree>
    <p:extLst>
      <p:ext uri="{BB962C8B-B14F-4D97-AF65-F5344CB8AC3E}">
        <p14:creationId xmlns:p14="http://schemas.microsoft.com/office/powerpoint/2010/main" val="313384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591-E766-4860-8336-2B06DA1E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42" y="183494"/>
            <a:ext cx="6662669" cy="1224578"/>
          </a:xfrm>
        </p:spPr>
        <p:txBody>
          <a:bodyPr/>
          <a:lstStyle/>
          <a:p>
            <a:r>
              <a:rPr lang="en-US" dirty="0"/>
              <a:t>Mainframe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02B8-57AC-476C-B992-3ECAA116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559" y="1166818"/>
            <a:ext cx="9601196" cy="651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u="sng" dirty="0"/>
              <a:t>Mainframes </a:t>
            </a:r>
            <a:r>
              <a:rPr lang="en-US" sz="2000" dirty="0"/>
              <a:t>are rarely used anymore but they were all the rage until the late 90s. The principles used with mainframes still form a foundation upon which later topographies were built: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EB05339-F0FE-4073-AAA6-5659BFC7C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8237" t="20806" r="23301" b="17216"/>
          <a:stretch/>
        </p:blipFill>
        <p:spPr>
          <a:xfrm>
            <a:off x="6096000" y="1720544"/>
            <a:ext cx="1899138" cy="42504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02C2B1-1D26-4969-A822-B0D9574B76F9}"/>
              </a:ext>
            </a:extLst>
          </p:cNvPr>
          <p:cNvSpPr txBox="1">
            <a:spLocks/>
          </p:cNvSpPr>
          <p:nvPr/>
        </p:nvSpPr>
        <p:spPr>
          <a:xfrm>
            <a:off x="6299723" y="5872789"/>
            <a:ext cx="2859728" cy="65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Mainframe holds main OS</a:t>
            </a:r>
            <a:endParaRPr lang="en-US" dirty="0"/>
          </a:p>
        </p:txBody>
      </p:sp>
      <p:pic>
        <p:nvPicPr>
          <p:cNvPr id="9" name="Picture 8" descr="A picture containing text, electronics, wall, monitor&#10;&#10;Description automatically generated">
            <a:extLst>
              <a:ext uri="{FF2B5EF4-FFF2-40B4-BE49-F238E27FC236}">
                <a16:creationId xmlns:a16="http://schemas.microsoft.com/office/drawing/2014/main" id="{5B7BCA8A-6F7A-4606-93C7-43AD80F489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417" t="5446" r="7074"/>
          <a:stretch/>
        </p:blipFill>
        <p:spPr>
          <a:xfrm>
            <a:off x="2594986" y="1798544"/>
            <a:ext cx="1668027" cy="1455420"/>
          </a:xfrm>
          <a:prstGeom prst="rect">
            <a:avLst/>
          </a:prstGeom>
        </p:spPr>
      </p:pic>
      <p:pic>
        <p:nvPicPr>
          <p:cNvPr id="11" name="Picture 10" descr="A picture containing text, electronics, wall, monitor&#10;&#10;Description automatically generated">
            <a:extLst>
              <a:ext uri="{FF2B5EF4-FFF2-40B4-BE49-F238E27FC236}">
                <a16:creationId xmlns:a16="http://schemas.microsoft.com/office/drawing/2014/main" id="{A2E0801D-ADF4-4D47-B8E0-F82ACDB4E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417" t="5446" r="7074"/>
          <a:stretch/>
        </p:blipFill>
        <p:spPr>
          <a:xfrm>
            <a:off x="9363174" y="4437238"/>
            <a:ext cx="1668027" cy="1455420"/>
          </a:xfrm>
          <a:prstGeom prst="rect">
            <a:avLst/>
          </a:prstGeom>
        </p:spPr>
      </p:pic>
      <p:pic>
        <p:nvPicPr>
          <p:cNvPr id="12" name="Picture 11" descr="A picture containing text, electronics, wall, monitor&#10;&#10;Description automatically generated">
            <a:extLst>
              <a:ext uri="{FF2B5EF4-FFF2-40B4-BE49-F238E27FC236}">
                <a16:creationId xmlns:a16="http://schemas.microsoft.com/office/drawing/2014/main" id="{60F75C27-CC24-4DBA-A28B-567D87D568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417" t="5446" r="7074"/>
          <a:stretch/>
        </p:blipFill>
        <p:spPr>
          <a:xfrm>
            <a:off x="2430025" y="4641925"/>
            <a:ext cx="1668027" cy="1455420"/>
          </a:xfrm>
          <a:prstGeom prst="rect">
            <a:avLst/>
          </a:prstGeom>
        </p:spPr>
      </p:pic>
      <p:pic>
        <p:nvPicPr>
          <p:cNvPr id="13" name="Picture 12" descr="A silver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E271F599-E5AB-4671-9FDA-98D229B0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65671" y="1474568"/>
            <a:ext cx="2254829" cy="22548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C2F714-8A5D-47B9-BB4E-AC648CC2825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995138" y="3845771"/>
            <a:ext cx="1368036" cy="13191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DD685C-255C-4177-A943-BBB272D939CC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7995138" y="2601983"/>
            <a:ext cx="870533" cy="12437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3AD63D8-93C8-4E04-989D-830F7B369457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 flipV="1">
            <a:off x="4263013" y="2526254"/>
            <a:ext cx="1832987" cy="13195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354B92-50E4-4351-AEBF-CA03FA09ACF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098052" y="3845771"/>
            <a:ext cx="1997948" cy="14171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8DEBF-AC18-4F04-820B-6AC23B5ED748}"/>
              </a:ext>
            </a:extLst>
          </p:cNvPr>
          <p:cNvSpPr txBox="1">
            <a:spLocks/>
          </p:cNvSpPr>
          <p:nvPr/>
        </p:nvSpPr>
        <p:spPr>
          <a:xfrm>
            <a:off x="2032211" y="3159309"/>
            <a:ext cx="2859728" cy="65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Dummy terminals: </a:t>
            </a:r>
            <a:r>
              <a:rPr lang="en-US" sz="2000" dirty="0"/>
              <a:t>Remote connect to Mainframe to run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01BDA90-E781-4048-8C64-084C87E8FEB3}"/>
              </a:ext>
            </a:extLst>
          </p:cNvPr>
          <p:cNvSpPr txBox="1">
            <a:spLocks/>
          </p:cNvSpPr>
          <p:nvPr/>
        </p:nvSpPr>
        <p:spPr>
          <a:xfrm>
            <a:off x="8865671" y="3505182"/>
            <a:ext cx="2859728" cy="65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Telnet software emulates a terminal</a:t>
            </a:r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3439D793-5890-4D99-B686-C6569E607516}"/>
              </a:ext>
            </a:extLst>
          </p:cNvPr>
          <p:cNvSpPr txBox="1">
            <a:spLocks/>
          </p:cNvSpPr>
          <p:nvPr/>
        </p:nvSpPr>
        <p:spPr>
          <a:xfrm>
            <a:off x="6196364" y="67120"/>
            <a:ext cx="5995636" cy="951787"/>
          </a:xfrm>
          <a:prstGeom prst="rect">
            <a:avLst/>
          </a:prstGeom>
          <a:solidFill>
            <a:schemeClr val="tx2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Remind you of anything?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3DC-E1E5-43BB-B1F1-913B8985C647}"/>
              </a:ext>
            </a:extLst>
          </p:cNvPr>
          <p:cNvSpPr txBox="1"/>
          <p:nvPr/>
        </p:nvSpPr>
        <p:spPr>
          <a:xfrm>
            <a:off x="8093948" y="2797341"/>
            <a:ext cx="771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Telnet</a:t>
            </a:r>
            <a:endParaRPr lang="en-US" sz="1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537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0677-8AE0-BB7E-15E0-5B8A4BA2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pretty famous example</a:t>
            </a:r>
          </a:p>
        </p:txBody>
      </p:sp>
      <p:pic>
        <p:nvPicPr>
          <p:cNvPr id="4" name="Online Media 3" title="Ferris's Room – Extended Scene – Personal Computer Museum">
            <a:hlinkClick r:id="" action="ppaction://media"/>
            <a:extLst>
              <a:ext uri="{FF2B5EF4-FFF2-40B4-BE49-F238E27FC236}">
                <a16:creationId xmlns:a16="http://schemas.microsoft.com/office/drawing/2014/main" id="{7E0F2449-A4DF-2AB1-D565-E95CD5F100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3666" y="1902438"/>
            <a:ext cx="8124668" cy="459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05339-F0FE-4073-AAA6-5659BFC7C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180" r="8059"/>
          <a:stretch/>
        </p:blipFill>
        <p:spPr>
          <a:xfrm>
            <a:off x="5228833" y="2253342"/>
            <a:ext cx="2254830" cy="18788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02C2B1-1D26-4969-A822-B0D9574B76F9}"/>
              </a:ext>
            </a:extLst>
          </p:cNvPr>
          <p:cNvSpPr txBox="1">
            <a:spLocks/>
          </p:cNvSpPr>
          <p:nvPr/>
        </p:nvSpPr>
        <p:spPr>
          <a:xfrm>
            <a:off x="4666136" y="1321550"/>
            <a:ext cx="2859728" cy="65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/>
              <a:t>Cloud Drive (simplified)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BCA8A-6F7A-4606-93C7-43AD80F48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022" r="7022"/>
          <a:stretch/>
        </p:blipFill>
        <p:spPr>
          <a:xfrm>
            <a:off x="2035789" y="1146562"/>
            <a:ext cx="1668027" cy="1455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0801D-ADF4-4D47-B8E0-F82ACDB4E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6373" b="6373"/>
          <a:stretch/>
        </p:blipFill>
        <p:spPr>
          <a:xfrm>
            <a:off x="9363174" y="4437238"/>
            <a:ext cx="1668027" cy="1455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75C27-CC24-4DBA-A28B-567D87D568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657" r="2657"/>
          <a:stretch/>
        </p:blipFill>
        <p:spPr>
          <a:xfrm>
            <a:off x="732724" y="2805152"/>
            <a:ext cx="1668027" cy="1455420"/>
          </a:xfrm>
          <a:prstGeom prst="rect">
            <a:avLst/>
          </a:prstGeom>
        </p:spPr>
      </p:pic>
      <p:pic>
        <p:nvPicPr>
          <p:cNvPr id="13" name="Picture 12" descr="A silver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E271F599-E5AB-4671-9FDA-98D229B0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68793" y="520102"/>
            <a:ext cx="2254829" cy="22548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C2F714-8A5D-47B9-BB4E-AC648CC28255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83663" y="3192744"/>
            <a:ext cx="1879511" cy="19722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DD685C-255C-4177-A943-BBB272D939CC}"/>
              </a:ext>
            </a:extLst>
          </p:cNvPr>
          <p:cNvCxnSpPr>
            <a:cxnSpLocks/>
            <a:stCxn id="4" idx="0"/>
            <a:endCxn id="13" idx="1"/>
          </p:cNvCxnSpPr>
          <p:nvPr/>
        </p:nvCxnSpPr>
        <p:spPr>
          <a:xfrm flipV="1">
            <a:off x="8400617" y="1647517"/>
            <a:ext cx="868176" cy="1648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3AD63D8-93C8-4E04-989D-830F7B369457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 flipV="1">
            <a:off x="3703816" y="1874272"/>
            <a:ext cx="1525017" cy="13184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354B92-50E4-4351-AEBF-CA03FA09ACF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400751" y="3192744"/>
            <a:ext cx="2828082" cy="340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CD43E5-D649-44F3-8C74-3A963C109BB0}"/>
              </a:ext>
            </a:extLst>
          </p:cNvPr>
          <p:cNvSpPr txBox="1"/>
          <p:nvPr/>
        </p:nvSpPr>
        <p:spPr>
          <a:xfrm>
            <a:off x="665578" y="4340036"/>
            <a:ext cx="166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commons.wikimedia.org/wiki/File:Desktop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A0CD5-D5F1-41F7-B382-D45E3E918B5B}"/>
              </a:ext>
            </a:extLst>
          </p:cNvPr>
          <p:cNvSpPr txBox="1"/>
          <p:nvPr/>
        </p:nvSpPr>
        <p:spPr>
          <a:xfrm>
            <a:off x="9363174" y="5892658"/>
            <a:ext cx="166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mediaonderzoek.nl/7035/703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34" name="Picture 33" descr="A picture containing text, indoor, monitor, electronics&#10;&#10;Description automatically generated">
            <a:extLst>
              <a:ext uri="{FF2B5EF4-FFF2-40B4-BE49-F238E27FC236}">
                <a16:creationId xmlns:a16="http://schemas.microsoft.com/office/drawing/2014/main" id="{17FB4F8D-9AE8-47AC-A95A-762E47CF46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035789" y="4943555"/>
            <a:ext cx="1876205" cy="12709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2C5F97-13E2-44D0-990E-28B45E44EC4C}"/>
              </a:ext>
            </a:extLst>
          </p:cNvPr>
          <p:cNvSpPr txBox="1"/>
          <p:nvPr/>
        </p:nvSpPr>
        <p:spPr>
          <a:xfrm>
            <a:off x="2035789" y="6169582"/>
            <a:ext cx="187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6" tooltip="http://www.tecnomani.com/i-migliori-tablet-android-per-il-gaming-test-prestazioni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nc-nd/3.0/"/>
              </a:rPr>
              <a:t>CC BY-NC-ND</a:t>
            </a:r>
            <a:endParaRPr lang="en-US" sz="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C8F656-7273-49AC-A3C1-9FCCE6F49346}"/>
              </a:ext>
            </a:extLst>
          </p:cNvPr>
          <p:cNvCxnSpPr>
            <a:cxnSpLocks/>
            <a:stCxn id="5" idx="1"/>
            <a:endCxn id="34" idx="0"/>
          </p:cNvCxnSpPr>
          <p:nvPr/>
        </p:nvCxnSpPr>
        <p:spPr>
          <a:xfrm flipH="1">
            <a:off x="2973892" y="3192744"/>
            <a:ext cx="2254941" cy="17508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853AF278-7604-4F87-B8F7-C3290A5571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901137" y="1812360"/>
            <a:ext cx="998960" cy="11238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82A41-073A-413C-8DF9-D0A1051B99A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7483663" y="2374275"/>
            <a:ext cx="417474" cy="8184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C70305-3D24-4C33-AE36-8CB139F2A8FF}"/>
              </a:ext>
            </a:extLst>
          </p:cNvPr>
          <p:cNvSpPr txBox="1"/>
          <p:nvPr/>
        </p:nvSpPr>
        <p:spPr>
          <a:xfrm>
            <a:off x="7411552" y="872959"/>
            <a:ext cx="998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highlight>
                  <a:srgbClr val="FFFF00"/>
                </a:highlight>
              </a:rPr>
              <a:t>HTTP</a:t>
            </a:r>
            <a:endParaRPr 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81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7BDA-2710-D7A7-ABF1-28703706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Telnet &amp;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59009-DC78-8CB7-5B81-47418773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was plain text – really that was the big issue (and was a big one at that)</a:t>
            </a:r>
          </a:p>
          <a:p>
            <a:r>
              <a:rPr lang="en-US" dirty="0"/>
              <a:t>This means they can be re-routed – because we cannot really verify who is receiving</a:t>
            </a:r>
          </a:p>
          <a:p>
            <a:pPr lvl="1"/>
            <a:r>
              <a:rPr lang="en-US" dirty="0"/>
              <a:t>2008 YouTube taken down (all of it) because Pakistan tried to censor it</a:t>
            </a:r>
          </a:p>
          <a:p>
            <a:pPr lvl="2"/>
            <a:r>
              <a:rPr lang="en-US" dirty="0"/>
              <a:t>Made their ISPs pass out fake routes for all YouTube traffic so they could intercept and censor.</a:t>
            </a:r>
          </a:p>
          <a:p>
            <a:pPr lvl="2"/>
            <a:r>
              <a:rPr lang="en-US" dirty="0"/>
              <a:t>False roots were cached by YouTube (common practice) and used for global traffic (by YouTube’s own Border Gateway Protocols)</a:t>
            </a:r>
          </a:p>
          <a:p>
            <a:pPr lvl="2"/>
            <a:r>
              <a:rPr lang="en-US" dirty="0"/>
              <a:t>As routes didn’t actually go anywhere – wrong path = no </a:t>
            </a:r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2010 China Telecom down for 18 minutes (the whole nation) because of 10000 invalid routes (15% of addresses)</a:t>
            </a:r>
          </a:p>
          <a:p>
            <a:pPr lvl="2"/>
            <a:r>
              <a:rPr lang="en-US" dirty="0"/>
              <a:t>Some intelligence agency did this by advertising that many false routes through their BGP (not sure which)</a:t>
            </a:r>
          </a:p>
          <a:p>
            <a:pPr lvl="2"/>
            <a:endParaRPr lang="en-US" dirty="0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FCB9D21D-0772-348C-F794-C96D0B8F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20" y="190813"/>
            <a:ext cx="324892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85A0-61E9-63D6-AB4C-62F884D7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relook at the earlier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3982-55FB-C801-8366-CD78CB42C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add some security</a:t>
            </a:r>
          </a:p>
        </p:txBody>
      </p:sp>
    </p:spTree>
    <p:extLst>
      <p:ext uri="{BB962C8B-B14F-4D97-AF65-F5344CB8AC3E}">
        <p14:creationId xmlns:p14="http://schemas.microsoft.com/office/powerpoint/2010/main" val="24697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F252-9C96-45A1-B763-29CADE9F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Why SSH?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9B8056"/>
          </a:solidFill>
          <a:ln w="38100" cap="rnd">
            <a:solidFill>
              <a:srgbClr val="9B80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00A0DD9-3FBB-4B99-B3EA-57D14A730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89" r="11608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D2BAB7A-4635-4B2D-A6EB-5F7A119D0F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09578"/>
              </p:ext>
            </p:extLst>
          </p:nvPr>
        </p:nvGraphicFramePr>
        <p:xfrm>
          <a:off x="0" y="1911493"/>
          <a:ext cx="7675658" cy="492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E74ABD-7B26-B0D4-00D6-76A96B835A85}"/>
              </a:ext>
            </a:extLst>
          </p:cNvPr>
          <p:cNvSpPr txBox="1"/>
          <p:nvPr/>
        </p:nvSpPr>
        <p:spPr>
          <a:xfrm>
            <a:off x="10268276" y="5990433"/>
            <a:ext cx="134844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jsjgeology/49762852206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3123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1218</Words>
  <Application>Microsoft Office PowerPoint</Application>
  <PresentationFormat>Widescreen</PresentationFormat>
  <Paragraphs>124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Arial</vt:lpstr>
      <vt:lpstr>Calibri</vt:lpstr>
      <vt:lpstr>The Hand Bold</vt:lpstr>
      <vt:lpstr>The Serif Hand Black</vt:lpstr>
      <vt:lpstr>SketchyVTI</vt:lpstr>
      <vt:lpstr>Network Security 2: Protocol subversion, system connections, and boundaries</vt:lpstr>
      <vt:lpstr>Let’s see what a network looks like:</vt:lpstr>
      <vt:lpstr>Protocols</vt:lpstr>
      <vt:lpstr>Mainframe Example</vt:lpstr>
      <vt:lpstr>It’s a pretty famous example</vt:lpstr>
      <vt:lpstr>PowerPoint Presentation</vt:lpstr>
      <vt:lpstr>Problem with Telnet &amp; HTTP</vt:lpstr>
      <vt:lpstr>Let’s relook at the earlier examples</vt:lpstr>
      <vt:lpstr>Why SSH?</vt:lpstr>
      <vt:lpstr>One solution</vt:lpstr>
      <vt:lpstr>PowerPoint Presentation</vt:lpstr>
      <vt:lpstr>Two types of SSH (okay…3)</vt:lpstr>
      <vt:lpstr>Differences between 1 &amp; 2</vt:lpstr>
      <vt:lpstr>SSH protections &amp; Issues What do you think they are?</vt:lpstr>
      <vt:lpstr>A Known security issue with SSH-1 (also 2)</vt:lpstr>
      <vt:lpstr>PowerPoint Presentation</vt:lpstr>
      <vt:lpstr>What is HTTP?</vt:lpstr>
      <vt:lpstr>PowerPoint Presentation</vt:lpstr>
      <vt:lpstr>So what happened on Google’s end?</vt:lpstr>
      <vt:lpstr>That was a lot – and its just the surface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2: Protocol subversion, system connections, and boundaries</dc:title>
  <dc:creator>Josiah G</dc:creator>
  <cp:lastModifiedBy>Josiah G</cp:lastModifiedBy>
  <cp:revision>3</cp:revision>
  <dcterms:created xsi:type="dcterms:W3CDTF">2023-02-09T00:06:01Z</dcterms:created>
  <dcterms:modified xsi:type="dcterms:W3CDTF">2023-02-09T02:23:53Z</dcterms:modified>
</cp:coreProperties>
</file>